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9" r:id="rId2"/>
    <p:sldId id="296" r:id="rId3"/>
    <p:sldId id="318" r:id="rId4"/>
    <p:sldId id="432" r:id="rId5"/>
    <p:sldId id="320" r:id="rId6"/>
    <p:sldId id="429" r:id="rId7"/>
    <p:sldId id="261" r:id="rId8"/>
    <p:sldId id="433" r:id="rId9"/>
    <p:sldId id="434" r:id="rId10"/>
    <p:sldId id="266" r:id="rId11"/>
    <p:sldId id="437" r:id="rId12"/>
    <p:sldId id="436" r:id="rId13"/>
    <p:sldId id="439" r:id="rId14"/>
    <p:sldId id="267" r:id="rId15"/>
    <p:sldId id="440" r:id="rId16"/>
    <p:sldId id="317" r:id="rId17"/>
    <p:sldId id="332" r:id="rId18"/>
  </p:sldIdLst>
  <p:sldSz cx="12192000" cy="6858000"/>
  <p:notesSz cx="6858000" cy="91440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0CAF96C-3A3A-4667-836E-5D2043E55A0D}" v="89" dt="2020-02-17T16:29:36.671"/>
    <p1510:client id="{328F8323-A8B4-4BB5-8B29-141FF986EA24}" v="11" dt="2020-04-06T19:56:50.842"/>
    <p1510:client id="{58D05219-7C7B-4B91-A7AF-DC0AF21441D4}" v="8" dt="2020-03-15T18:19:04.037"/>
    <p1510:client id="{62FC7D01-7DC2-4ECC-8EE4-941CF425DBEE}" v="272" dt="2020-04-04T01:47:57.654"/>
    <p1510:client id="{7B93843C-DFF4-4B6D-9934-AB8C4C568E2D}" v="86" dt="2020-03-14T00:29:41.866"/>
    <p1510:client id="{B7CA8C48-7DAD-40D1-BA98-01463637147D}" v="67" dt="2020-03-14T21:04:21.668"/>
    <p1510:client id="{BAE3137E-5ED2-488F-90AA-67C3B75162E2}" v="4" dt="2020-04-06T18:41:56.77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050" autoAdjust="0"/>
    <p:restoredTop sz="58707" autoAdjust="0"/>
  </p:normalViewPr>
  <p:slideViewPr>
    <p:cSldViewPr snapToGrid="0">
      <p:cViewPr varScale="1">
        <p:scale>
          <a:sx n="43" d="100"/>
          <a:sy n="43" d="100"/>
        </p:scale>
        <p:origin x="204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117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116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elipe Augusto Pereira de Figueiredo" userId="e1771b70d906f94b" providerId="Windows Live" clId="Web-{B7CA8C48-7DAD-40D1-BA98-01463637147D}"/>
    <pc:docChg chg="modSld">
      <pc:chgData name="Felipe Augusto Pereira de Figueiredo" userId="e1771b70d906f94b" providerId="Windows Live" clId="Web-{B7CA8C48-7DAD-40D1-BA98-01463637147D}" dt="2020-03-14T21:04:21.668" v="66" actId="20577"/>
      <pc:docMkLst>
        <pc:docMk/>
      </pc:docMkLst>
      <pc:sldChg chg="modSp">
        <pc:chgData name="Felipe Augusto Pereira de Figueiredo" userId="e1771b70d906f94b" providerId="Windows Live" clId="Web-{B7CA8C48-7DAD-40D1-BA98-01463637147D}" dt="2020-03-14T21:04:21.668" v="65" actId="20577"/>
        <pc:sldMkLst>
          <pc:docMk/>
          <pc:sldMk cId="63867976" sldId="310"/>
        </pc:sldMkLst>
        <pc:spChg chg="mod">
          <ac:chgData name="Felipe Augusto Pereira de Figueiredo" userId="e1771b70d906f94b" providerId="Windows Live" clId="Web-{B7CA8C48-7DAD-40D1-BA98-01463637147D}" dt="2020-03-14T21:04:21.668" v="65" actId="20577"/>
          <ac:spMkLst>
            <pc:docMk/>
            <pc:sldMk cId="63867976" sldId="310"/>
            <ac:spMk id="3" creationId="{00000000-0000-0000-0000-000000000000}"/>
          </ac:spMkLst>
        </pc:spChg>
      </pc:sldChg>
    </pc:docChg>
  </pc:docChgLst>
  <pc:docChgLst>
    <pc:chgData name="Felipe Augusto Pereira de Figueiredo" userId="e1771b70d906f94b" providerId="Windows Live" clId="Web-{BAE3137E-5ED2-488F-90AA-67C3B75162E2}"/>
    <pc:docChg chg="delSld">
      <pc:chgData name="Felipe Augusto Pereira de Figueiredo" userId="e1771b70d906f94b" providerId="Windows Live" clId="Web-{BAE3137E-5ED2-488F-90AA-67C3B75162E2}" dt="2020-04-06T18:41:56.776" v="3"/>
      <pc:docMkLst>
        <pc:docMk/>
      </pc:docMkLst>
      <pc:sldChg chg="del">
        <pc:chgData name="Felipe Augusto Pereira de Figueiredo" userId="e1771b70d906f94b" providerId="Windows Live" clId="Web-{BAE3137E-5ED2-488F-90AA-67C3B75162E2}" dt="2020-04-06T18:41:36.120" v="0"/>
        <pc:sldMkLst>
          <pc:docMk/>
          <pc:sldMk cId="2987778591" sldId="361"/>
        </pc:sldMkLst>
      </pc:sldChg>
      <pc:sldChg chg="del">
        <pc:chgData name="Felipe Augusto Pereira de Figueiredo" userId="e1771b70d906f94b" providerId="Windows Live" clId="Web-{BAE3137E-5ED2-488F-90AA-67C3B75162E2}" dt="2020-04-06T18:41:56.698" v="2"/>
        <pc:sldMkLst>
          <pc:docMk/>
          <pc:sldMk cId="1383714521" sldId="385"/>
        </pc:sldMkLst>
      </pc:sldChg>
      <pc:sldChg chg="del">
        <pc:chgData name="Felipe Augusto Pereira de Figueiredo" userId="e1771b70d906f94b" providerId="Windows Live" clId="Web-{BAE3137E-5ED2-488F-90AA-67C3B75162E2}" dt="2020-04-06T18:41:56.776" v="3"/>
        <pc:sldMkLst>
          <pc:docMk/>
          <pc:sldMk cId="1326828379" sldId="386"/>
        </pc:sldMkLst>
      </pc:sldChg>
      <pc:sldChg chg="del">
        <pc:chgData name="Felipe Augusto Pereira de Figueiredo" userId="e1771b70d906f94b" providerId="Windows Live" clId="Web-{BAE3137E-5ED2-488F-90AA-67C3B75162E2}" dt="2020-04-06T18:41:48.901" v="1"/>
        <pc:sldMkLst>
          <pc:docMk/>
          <pc:sldMk cId="2260281898" sldId="387"/>
        </pc:sldMkLst>
      </pc:sldChg>
    </pc:docChg>
  </pc:docChgLst>
  <pc:docChgLst>
    <pc:chgData name="Felipe Augusto Pereira de Figueiredo" userId="e1771b70d906f94b" providerId="Windows Live" clId="Web-{20CAF96C-3A3A-4667-836E-5D2043E55A0D}"/>
    <pc:docChg chg="addSld modSld">
      <pc:chgData name="Felipe Augusto Pereira de Figueiredo" userId="e1771b70d906f94b" providerId="Windows Live" clId="Web-{20CAF96C-3A3A-4667-836E-5D2043E55A0D}" dt="2020-02-17T16:29:36.671" v="85"/>
      <pc:docMkLst>
        <pc:docMk/>
      </pc:docMkLst>
      <pc:sldChg chg="delSp modSp">
        <pc:chgData name="Felipe Augusto Pereira de Figueiredo" userId="e1771b70d906f94b" providerId="Windows Live" clId="Web-{20CAF96C-3A3A-4667-836E-5D2043E55A0D}" dt="2020-02-17T16:28:56.981" v="84"/>
        <pc:sldMkLst>
          <pc:docMk/>
          <pc:sldMk cId="2105159769" sldId="256"/>
        </pc:sldMkLst>
        <pc:spChg chg="mod">
          <ac:chgData name="Felipe Augusto Pereira de Figueiredo" userId="e1771b70d906f94b" providerId="Windows Live" clId="Web-{20CAF96C-3A3A-4667-836E-5D2043E55A0D}" dt="2020-02-17T16:28:51.715" v="81" actId="20577"/>
          <ac:spMkLst>
            <pc:docMk/>
            <pc:sldMk cId="2105159769" sldId="256"/>
            <ac:spMk id="2" creationId="{00000000-0000-0000-0000-000000000000}"/>
          </ac:spMkLst>
        </pc:spChg>
        <pc:spChg chg="del mod">
          <ac:chgData name="Felipe Augusto Pereira de Figueiredo" userId="e1771b70d906f94b" providerId="Windows Live" clId="Web-{20CAF96C-3A3A-4667-836E-5D2043E55A0D}" dt="2020-02-17T16:28:56.981" v="84"/>
          <ac:spMkLst>
            <pc:docMk/>
            <pc:sldMk cId="2105159769" sldId="256"/>
            <ac:spMk id="3" creationId="{00000000-0000-0000-0000-000000000000}"/>
          </ac:spMkLst>
        </pc:spChg>
      </pc:sldChg>
      <pc:sldChg chg="new">
        <pc:chgData name="Felipe Augusto Pereira de Figueiredo" userId="e1771b70d906f94b" providerId="Windows Live" clId="Web-{20CAF96C-3A3A-4667-836E-5D2043E55A0D}" dt="2020-02-17T16:29:36.671" v="85"/>
        <pc:sldMkLst>
          <pc:docMk/>
          <pc:sldMk cId="2437199265" sldId="257"/>
        </pc:sldMkLst>
      </pc:sldChg>
    </pc:docChg>
  </pc:docChgLst>
  <pc:docChgLst>
    <pc:chgData name="Felipe Augusto Pereira de Figueiredo" userId="e1771b70d906f94b" providerId="Windows Live" clId="Web-{08E38356-0DC9-4DD7-A6CF-E66A8B5B2F0A}"/>
    <pc:docChg chg="modSld">
      <pc:chgData name="Felipe Augusto Pereira de Figueiredo" userId="e1771b70d906f94b" providerId="Windows Live" clId="Web-{08E38356-0DC9-4DD7-A6CF-E66A8B5B2F0A}" dt="2020-03-18T17:39:02.661" v="87"/>
      <pc:docMkLst>
        <pc:docMk/>
      </pc:docMkLst>
      <pc:sldChg chg="modNotes">
        <pc:chgData name="Felipe Augusto Pereira de Figueiredo" userId="e1771b70d906f94b" providerId="Windows Live" clId="Web-{08E38356-0DC9-4DD7-A6CF-E66A8B5B2F0A}" dt="2020-03-18T17:39:02.661" v="87"/>
        <pc:sldMkLst>
          <pc:docMk/>
          <pc:sldMk cId="1706263506" sldId="312"/>
        </pc:sldMkLst>
      </pc:sldChg>
    </pc:docChg>
  </pc:docChgLst>
  <pc:docChgLst>
    <pc:chgData name="Felipe Augusto Pereira de Figueiredo" userId="e1771b70d906f94b" providerId="Windows Live" clId="Web-{7B93843C-DFF4-4B6D-9934-AB8C4C568E2D}"/>
    <pc:docChg chg="modSld">
      <pc:chgData name="Felipe Augusto Pereira de Figueiredo" userId="e1771b70d906f94b" providerId="Windows Live" clId="Web-{7B93843C-DFF4-4B6D-9934-AB8C4C568E2D}" dt="2020-03-14T00:29:41.866" v="84" actId="20577"/>
      <pc:docMkLst>
        <pc:docMk/>
      </pc:docMkLst>
      <pc:sldChg chg="modSp">
        <pc:chgData name="Felipe Augusto Pereira de Figueiredo" userId="e1771b70d906f94b" providerId="Windows Live" clId="Web-{7B93843C-DFF4-4B6D-9934-AB8C4C568E2D}" dt="2020-03-14T00:29:41.866" v="83" actId="20577"/>
        <pc:sldMkLst>
          <pc:docMk/>
          <pc:sldMk cId="63867976" sldId="310"/>
        </pc:sldMkLst>
        <pc:spChg chg="mod">
          <ac:chgData name="Felipe Augusto Pereira de Figueiredo" userId="e1771b70d906f94b" providerId="Windows Live" clId="Web-{7B93843C-DFF4-4B6D-9934-AB8C4C568E2D}" dt="2020-03-14T00:29:41.866" v="83" actId="20577"/>
          <ac:spMkLst>
            <pc:docMk/>
            <pc:sldMk cId="63867976" sldId="310"/>
            <ac:spMk id="2" creationId="{00000000-0000-0000-0000-000000000000}"/>
          </ac:spMkLst>
        </pc:spChg>
        <pc:spChg chg="mod">
          <ac:chgData name="Felipe Augusto Pereira de Figueiredo" userId="e1771b70d906f94b" providerId="Windows Live" clId="Web-{7B93843C-DFF4-4B6D-9934-AB8C4C568E2D}" dt="2020-03-14T00:29:05.036" v="71" actId="20577"/>
          <ac:spMkLst>
            <pc:docMk/>
            <pc:sldMk cId="63867976" sldId="310"/>
            <ac:spMk id="3" creationId="{00000000-0000-0000-0000-000000000000}"/>
          </ac:spMkLst>
        </pc:spChg>
      </pc:sldChg>
    </pc:docChg>
  </pc:docChgLst>
  <pc:docChgLst>
    <pc:chgData name="Felipe Augusto Pereira de Figueiredo" userId="e1771b70d906f94b" providerId="Windows Live" clId="Web-{62FC7D01-7DC2-4ECC-8EE4-941CF425DBEE}"/>
    <pc:docChg chg="addSld delSld modSld">
      <pc:chgData name="Felipe Augusto Pereira de Figueiredo" userId="e1771b70d906f94b" providerId="Windows Live" clId="Web-{62FC7D01-7DC2-4ECC-8EE4-941CF425DBEE}" dt="2020-04-04T01:47:57.654" v="273" actId="1076"/>
      <pc:docMkLst>
        <pc:docMk/>
      </pc:docMkLst>
      <pc:sldChg chg="del">
        <pc:chgData name="Felipe Augusto Pereira de Figueiredo" userId="e1771b70d906f94b" providerId="Windows Live" clId="Web-{62FC7D01-7DC2-4ECC-8EE4-941CF425DBEE}" dt="2020-04-04T01:13:21.236" v="1"/>
        <pc:sldMkLst>
          <pc:docMk/>
          <pc:sldMk cId="883606865" sldId="300"/>
        </pc:sldMkLst>
      </pc:sldChg>
      <pc:sldChg chg="addSp modSp">
        <pc:chgData name="Felipe Augusto Pereira de Figueiredo" userId="e1771b70d906f94b" providerId="Windows Live" clId="Web-{62FC7D01-7DC2-4ECC-8EE4-941CF425DBEE}" dt="2020-04-04T01:47:57.654" v="273" actId="1076"/>
        <pc:sldMkLst>
          <pc:docMk/>
          <pc:sldMk cId="1037579582" sldId="332"/>
        </pc:sldMkLst>
        <pc:picChg chg="add mod">
          <ac:chgData name="Felipe Augusto Pereira de Figueiredo" userId="e1771b70d906f94b" providerId="Windows Live" clId="Web-{62FC7D01-7DC2-4ECC-8EE4-941CF425DBEE}" dt="2020-04-04T01:47:57.654" v="273" actId="1076"/>
          <ac:picMkLst>
            <pc:docMk/>
            <pc:sldMk cId="1037579582" sldId="332"/>
            <ac:picMk id="3" creationId="{2A0DF154-7178-4F01-A59C-CD7D1EB3AD92}"/>
          </ac:picMkLst>
        </pc:picChg>
      </pc:sldChg>
      <pc:sldChg chg="modSp">
        <pc:chgData name="Felipe Augusto Pereira de Figueiredo" userId="e1771b70d906f94b" providerId="Windows Live" clId="Web-{62FC7D01-7DC2-4ECC-8EE4-941CF425DBEE}" dt="2020-04-04T01:25:24.877" v="195" actId="20577"/>
        <pc:sldMkLst>
          <pc:docMk/>
          <pc:sldMk cId="2987778591" sldId="361"/>
        </pc:sldMkLst>
        <pc:spChg chg="mod">
          <ac:chgData name="Felipe Augusto Pereira de Figueiredo" userId="e1771b70d906f94b" providerId="Windows Live" clId="Web-{62FC7D01-7DC2-4ECC-8EE4-941CF425DBEE}" dt="2020-04-04T01:25:24.877" v="195" actId="20577"/>
          <ac:spMkLst>
            <pc:docMk/>
            <pc:sldMk cId="2987778591" sldId="361"/>
            <ac:spMk id="3" creationId="{00000000-0000-0000-0000-000000000000}"/>
          </ac:spMkLst>
        </pc:spChg>
      </pc:sldChg>
      <pc:sldChg chg="modSp modNotes">
        <pc:chgData name="Felipe Augusto Pereira de Figueiredo" userId="e1771b70d906f94b" providerId="Windows Live" clId="Web-{62FC7D01-7DC2-4ECC-8EE4-941CF425DBEE}" dt="2020-04-04T01:22:38.663" v="142" actId="14100"/>
        <pc:sldMkLst>
          <pc:docMk/>
          <pc:sldMk cId="3813385247" sldId="378"/>
        </pc:sldMkLst>
        <pc:spChg chg="mod">
          <ac:chgData name="Felipe Augusto Pereira de Figueiredo" userId="e1771b70d906f94b" providerId="Windows Live" clId="Web-{62FC7D01-7DC2-4ECC-8EE4-941CF425DBEE}" dt="2020-04-04T01:22:38.663" v="142" actId="14100"/>
          <ac:spMkLst>
            <pc:docMk/>
            <pc:sldMk cId="3813385247" sldId="378"/>
            <ac:spMk id="3" creationId="{00000000-0000-0000-0000-000000000000}"/>
          </ac:spMkLst>
        </pc:spChg>
      </pc:sldChg>
      <pc:sldChg chg="del">
        <pc:chgData name="Felipe Augusto Pereira de Figueiredo" userId="e1771b70d906f94b" providerId="Windows Live" clId="Web-{62FC7D01-7DC2-4ECC-8EE4-941CF425DBEE}" dt="2020-04-04T01:24:50.391" v="175"/>
        <pc:sldMkLst>
          <pc:docMk/>
          <pc:sldMk cId="2636909579" sldId="379"/>
        </pc:sldMkLst>
      </pc:sldChg>
      <pc:sldChg chg="del">
        <pc:chgData name="Felipe Augusto Pereira de Figueiredo" userId="e1771b70d906f94b" providerId="Windows Live" clId="Web-{62FC7D01-7DC2-4ECC-8EE4-941CF425DBEE}" dt="2020-04-04T01:24:50.406" v="176"/>
        <pc:sldMkLst>
          <pc:docMk/>
          <pc:sldMk cId="3307251767" sldId="380"/>
        </pc:sldMkLst>
      </pc:sldChg>
      <pc:sldChg chg="del">
        <pc:chgData name="Felipe Augusto Pereira de Figueiredo" userId="e1771b70d906f94b" providerId="Windows Live" clId="Web-{62FC7D01-7DC2-4ECC-8EE4-941CF425DBEE}" dt="2020-04-04T01:28:01.669" v="197"/>
        <pc:sldMkLst>
          <pc:docMk/>
          <pc:sldMk cId="1498450978" sldId="381"/>
        </pc:sldMkLst>
      </pc:sldChg>
      <pc:sldChg chg="add replId">
        <pc:chgData name="Felipe Augusto Pereira de Figueiredo" userId="e1771b70d906f94b" providerId="Windows Live" clId="Web-{62FC7D01-7DC2-4ECC-8EE4-941CF425DBEE}" dt="2020-04-04T01:13:12.219" v="0"/>
        <pc:sldMkLst>
          <pc:docMk/>
          <pc:sldMk cId="1168747188" sldId="398"/>
        </pc:sldMkLst>
      </pc:sldChg>
      <pc:sldChg chg="modSp new modNotes">
        <pc:chgData name="Felipe Augusto Pereira de Figueiredo" userId="e1771b70d906f94b" providerId="Windows Live" clId="Web-{62FC7D01-7DC2-4ECC-8EE4-941CF425DBEE}" dt="2020-04-04T01:33:54.380" v="268" actId="20577"/>
        <pc:sldMkLst>
          <pc:docMk/>
          <pc:sldMk cId="2414479644" sldId="399"/>
        </pc:sldMkLst>
        <pc:spChg chg="mod">
          <ac:chgData name="Felipe Augusto Pereira de Figueiredo" userId="e1771b70d906f94b" providerId="Windows Live" clId="Web-{62FC7D01-7DC2-4ECC-8EE4-941CF425DBEE}" dt="2020-04-04T01:19:47.214" v="68" actId="20577"/>
          <ac:spMkLst>
            <pc:docMk/>
            <pc:sldMk cId="2414479644" sldId="399"/>
            <ac:spMk id="2" creationId="{F4227E34-0D58-4F7C-A44C-874904CC31AB}"/>
          </ac:spMkLst>
        </pc:spChg>
        <pc:spChg chg="mod">
          <ac:chgData name="Felipe Augusto Pereira de Figueiredo" userId="e1771b70d906f94b" providerId="Windows Live" clId="Web-{62FC7D01-7DC2-4ECC-8EE4-941CF425DBEE}" dt="2020-04-04T01:33:54.380" v="268" actId="20577"/>
          <ac:spMkLst>
            <pc:docMk/>
            <pc:sldMk cId="2414479644" sldId="399"/>
            <ac:spMk id="3" creationId="{96005A71-5862-4C74-B1AF-2AAB990B557F}"/>
          </ac:spMkLst>
        </pc:spChg>
      </pc:sldChg>
    </pc:docChg>
  </pc:docChgLst>
  <pc:docChgLst>
    <pc:chgData name="Felipe Augusto Pereira de Figueiredo" userId="e1771b70d906f94b" providerId="Windows Live" clId="Web-{58D05219-7C7B-4B91-A7AF-DC0AF21441D4}"/>
    <pc:docChg chg="modSld">
      <pc:chgData name="Felipe Augusto Pereira de Figueiredo" userId="e1771b70d906f94b" providerId="Windows Live" clId="Web-{58D05219-7C7B-4B91-A7AF-DC0AF21441D4}" dt="2020-03-15T18:19:02.459" v="6" actId="20577"/>
      <pc:docMkLst>
        <pc:docMk/>
      </pc:docMkLst>
      <pc:sldChg chg="modSp">
        <pc:chgData name="Felipe Augusto Pereira de Figueiredo" userId="e1771b70d906f94b" providerId="Windows Live" clId="Web-{58D05219-7C7B-4B91-A7AF-DC0AF21441D4}" dt="2020-03-15T18:18:57.443" v="4" actId="20577"/>
        <pc:sldMkLst>
          <pc:docMk/>
          <pc:sldMk cId="63867976" sldId="310"/>
        </pc:sldMkLst>
        <pc:spChg chg="mod">
          <ac:chgData name="Felipe Augusto Pereira de Figueiredo" userId="e1771b70d906f94b" providerId="Windows Live" clId="Web-{58D05219-7C7B-4B91-A7AF-DC0AF21441D4}" dt="2020-03-15T18:18:57.443" v="4" actId="20577"/>
          <ac:spMkLst>
            <pc:docMk/>
            <pc:sldMk cId="63867976" sldId="310"/>
            <ac:spMk id="3" creationId="{00000000-0000-0000-0000-000000000000}"/>
          </ac:spMkLst>
        </pc:spChg>
      </pc:sldChg>
    </pc:docChg>
  </pc:docChgLst>
  <pc:docChgLst>
    <pc:chgData name="Felipe Augusto Pereira de Figueiredo" userId="e1771b70d906f94b" providerId="Windows Live" clId="Web-{328F8323-A8B4-4BB5-8B29-141FF986EA24}"/>
    <pc:docChg chg="modSld">
      <pc:chgData name="Felipe Augusto Pereira de Figueiredo" userId="e1771b70d906f94b" providerId="Windows Live" clId="Web-{328F8323-A8B4-4BB5-8B29-141FF986EA24}" dt="2020-04-06T19:56:50.780" v="9" actId="20577"/>
      <pc:docMkLst>
        <pc:docMk/>
      </pc:docMkLst>
      <pc:sldChg chg="modSp">
        <pc:chgData name="Felipe Augusto Pereira de Figueiredo" userId="e1771b70d906f94b" providerId="Windows Live" clId="Web-{328F8323-A8B4-4BB5-8B29-141FF986EA24}" dt="2020-04-06T19:56:50.780" v="8" actId="20577"/>
        <pc:sldMkLst>
          <pc:docMk/>
          <pc:sldMk cId="4289465553" sldId="388"/>
        </pc:sldMkLst>
        <pc:spChg chg="mod">
          <ac:chgData name="Felipe Augusto Pereira de Figueiredo" userId="e1771b70d906f94b" providerId="Windows Live" clId="Web-{328F8323-A8B4-4BB5-8B29-141FF986EA24}" dt="2020-04-06T19:56:50.780" v="8" actId="20577"/>
          <ac:spMkLst>
            <pc:docMk/>
            <pc:sldMk cId="4289465553" sldId="388"/>
            <ac:spMk id="3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F0AF11-6A8A-4E64-94F5-26D4FBA2A01D}" type="datetimeFigureOut">
              <a:rPr lang="nl-BE" smtClean="0"/>
              <a:t>19/02/2021</a:t>
            </a:fld>
            <a:endParaRPr lang="nl-B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8B99DF-01BC-492A-8CEF-4FD88D18DD9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805944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826081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err="1" smtClean="0"/>
              <a:t>Exemplo</a:t>
            </a:r>
            <a:r>
              <a:rPr lang="en-US" dirty="0" smtClean="0"/>
              <a:t>:</a:t>
            </a:r>
            <a:r>
              <a:rPr lang="en-US" baseline="0" dirty="0" smtClean="0"/>
              <a:t> </a:t>
            </a:r>
            <a:r>
              <a:rPr lang="pt-BR" dirty="0" smtClean="0"/>
              <a:t>https://mybinder.org/v2/gh/zz4fap/t319_aprendizado_de_maquina/main?filepath=notebooks%2Fregression%2Fnormal_equation_example1.ipynb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err="1" smtClean="0"/>
              <a:t>numpy.c</a:t>
            </a:r>
            <a:r>
              <a:rPr lang="en-US" dirty="0"/>
              <a:t>_</a:t>
            </a:r>
            <a:r>
              <a:rPr lang="en-US" baseline="0" dirty="0"/>
              <a:t> : </a:t>
            </a:r>
            <a:r>
              <a:rPr lang="en-US" baseline="0" dirty="0" err="1"/>
              <a:t>concatena</a:t>
            </a:r>
            <a:r>
              <a:rPr lang="en-US" baseline="0" dirty="0"/>
              <a:t> </a:t>
            </a:r>
            <a:r>
              <a:rPr lang="en-US" baseline="0" dirty="0" err="1"/>
              <a:t>vetores</a:t>
            </a:r>
            <a:r>
              <a:rPr lang="en-US" baseline="0" dirty="0"/>
              <a:t>.</a:t>
            </a:r>
          </a:p>
          <a:p>
            <a:endParaRPr lang="en-US" dirty="0"/>
          </a:p>
          <a:p>
            <a:r>
              <a:rPr lang="en-US" dirty="0" err="1"/>
              <a:t>Perceba</a:t>
            </a:r>
            <a:r>
              <a:rPr lang="en-US" dirty="0"/>
              <a:t> que com </a:t>
            </a:r>
            <a:r>
              <a:rPr lang="en-US" dirty="0" err="1"/>
              <a:t>apenas</a:t>
            </a:r>
            <a:r>
              <a:rPr lang="en-US" dirty="0"/>
              <a:t> 100</a:t>
            </a:r>
            <a:r>
              <a:rPr lang="en-US" baseline="0" dirty="0"/>
              <a:t> </a:t>
            </a:r>
            <a:r>
              <a:rPr lang="en-US" baseline="0" dirty="0" err="1"/>
              <a:t>observações</a:t>
            </a:r>
            <a:r>
              <a:rPr lang="en-US" baseline="0" dirty="0"/>
              <a:t> (</a:t>
            </a:r>
            <a:r>
              <a:rPr lang="en-US" baseline="0" dirty="0" err="1"/>
              <a:t>ou</a:t>
            </a:r>
            <a:r>
              <a:rPr lang="en-US" baseline="0" dirty="0"/>
              <a:t> </a:t>
            </a:r>
            <a:r>
              <a:rPr lang="en-US" baseline="0" dirty="0" err="1"/>
              <a:t>exemplos</a:t>
            </a:r>
            <a:r>
              <a:rPr lang="en-US" baseline="0" dirty="0"/>
              <a:t>), </a:t>
            </a:r>
            <a:r>
              <a:rPr lang="en-US" baseline="0" dirty="0" err="1"/>
              <a:t>os</a:t>
            </a:r>
            <a:r>
              <a:rPr lang="en-US" baseline="0" dirty="0"/>
              <a:t> </a:t>
            </a:r>
            <a:r>
              <a:rPr lang="en-US" baseline="0" dirty="0" err="1"/>
              <a:t>valores</a:t>
            </a:r>
            <a:r>
              <a:rPr lang="en-US" baseline="0" dirty="0"/>
              <a:t> </a:t>
            </a:r>
            <a:r>
              <a:rPr lang="en-US" baseline="0" dirty="0" err="1"/>
              <a:t>obtidos</a:t>
            </a:r>
            <a:r>
              <a:rPr lang="en-US" baseline="0" dirty="0"/>
              <a:t> </a:t>
            </a:r>
            <a:r>
              <a:rPr lang="en-US" baseline="0" dirty="0" err="1"/>
              <a:t>são</a:t>
            </a:r>
            <a:r>
              <a:rPr lang="en-US" baseline="0" dirty="0"/>
              <a:t> </a:t>
            </a:r>
            <a:r>
              <a:rPr lang="en-US" baseline="0" dirty="0" err="1"/>
              <a:t>bem</a:t>
            </a:r>
            <a:r>
              <a:rPr lang="en-US" baseline="0" dirty="0"/>
              <a:t> </a:t>
            </a:r>
            <a:r>
              <a:rPr lang="en-US" baseline="0" dirty="0" err="1"/>
              <a:t>próximos</a:t>
            </a:r>
            <a:r>
              <a:rPr lang="en-US" baseline="0" dirty="0"/>
              <a:t> dos </a:t>
            </a:r>
            <a:r>
              <a:rPr lang="en-US" baseline="0" dirty="0" err="1"/>
              <a:t>exatos</a:t>
            </a:r>
            <a:r>
              <a:rPr lang="en-US" baseline="0" dirty="0"/>
              <a:t>, </a:t>
            </a:r>
            <a:r>
              <a:rPr lang="en-US" baseline="0" dirty="0" err="1"/>
              <a:t>porém</a:t>
            </a:r>
            <a:r>
              <a:rPr lang="en-US" baseline="0" dirty="0"/>
              <a:t>, </a:t>
            </a:r>
            <a:r>
              <a:rPr lang="pt-BR" dirty="0"/>
              <a:t>o ruído torna impossível recuperar os parâmetros exatos da função original.</a:t>
            </a:r>
          </a:p>
          <a:p>
            <a:r>
              <a:rPr lang="pt-BR" dirty="0"/>
              <a:t>Se aumentarmos o</a:t>
            </a:r>
            <a:r>
              <a:rPr lang="pt-BR" baseline="0" dirty="0"/>
              <a:t> número de observações conseguimos melhorar a estimação.</a:t>
            </a:r>
          </a:p>
          <a:p>
            <a:endParaRPr lang="pt-BR" baseline="0" dirty="0"/>
          </a:p>
          <a:p>
            <a:r>
              <a:rPr lang="pt-BR" baseline="0" dirty="0"/>
              <a:t>O argumento x passado para o método fit da classe LinearRegression é uma matriz com N x </a:t>
            </a:r>
            <a:r>
              <a:rPr lang="pt-BR" baseline="0" dirty="0" smtClean="0"/>
              <a:t>K, </a:t>
            </a:r>
            <a:r>
              <a:rPr lang="pt-BR" baseline="0" dirty="0"/>
              <a:t>ou seja, uma matriz com N exemplos como linhas e </a:t>
            </a:r>
            <a:r>
              <a:rPr lang="pt-BR" baseline="0" dirty="0" smtClean="0"/>
              <a:t>K </a:t>
            </a:r>
            <a:r>
              <a:rPr lang="pt-BR" baseline="0" dirty="0"/>
              <a:t>atributos como colunas</a:t>
            </a:r>
            <a:r>
              <a:rPr lang="pt-BR" baseline="0" dirty="0" smtClean="0"/>
              <a:t>. Porém, lembre-se que se existe um peso a0, e portanto x deveria ter dimensão N x K+1, entretanto, por padrão a classe LinearRegression já faz isso pra você autimaticamente. </a:t>
            </a:r>
            <a:r>
              <a:rPr lang="pt-BR" u="none" baseline="0" dirty="0" smtClean="0"/>
              <a:t>Caso </a:t>
            </a:r>
            <a:r>
              <a:rPr lang="pt-BR" u="none" baseline="0" dirty="0"/>
              <a:t>sua função hipótese não considere o peso a0, então, durante a instanciação da classe você </a:t>
            </a:r>
            <a:r>
              <a:rPr lang="pt-BR" u="none" baseline="0" dirty="0" smtClean="0"/>
              <a:t>deve configurar o parâmetro </a:t>
            </a:r>
            <a:r>
              <a:rPr lang="pt-BR" sz="1200" b="1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fit_intercept=False</a:t>
            </a:r>
            <a:r>
              <a:rPr lang="pt-BR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pois por default o método fit tenta encontrar o valor de a0.</a:t>
            </a:r>
            <a:endParaRPr lang="nl-BE" u="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99DF-01BC-492A-8CEF-4FD88D18DD9D}" type="slidenum">
              <a:rPr lang="nl-BE" smtClean="0"/>
              <a:t>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600253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pt-BR" noProof="0" dirty="0" smtClean="0"/>
                  <a:t>No problema de regressão linear, a superfície de erro para o critério de quadrados</a:t>
                </a:r>
                <a:r>
                  <a:rPr lang="pt-BR" baseline="0" noProof="0" dirty="0"/>
                  <a:t> </a:t>
                </a:r>
                <a:r>
                  <a:rPr lang="pt-BR" noProof="0" dirty="0"/>
                  <a:t>mínimos é dada pela expressão: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 noProof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pt-BR" i="1" noProof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d>
                      <m:dPr>
                        <m:ctrlPr>
                          <a:rPr lang="pt-BR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 noProof="0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</m:d>
                    <m:r>
                      <a:rPr lang="pt-BR" i="1" noProof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pt-BR" b="1" i="1" noProof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 noProof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p>
                        <m:r>
                          <a:rPr lang="pt-BR" b="1" i="1" noProof="0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</m:oMath>
                </a14:m>
                <a:r>
                  <a:rPr lang="pt-BR" b="1" noProof="0" dirty="0"/>
                  <a:t> </a:t>
                </a:r>
                <a14:m>
                  <m:oMath xmlns:m="http://schemas.openxmlformats.org/officeDocument/2006/math">
                    <m:r>
                      <a:rPr lang="pt-BR" b="1" i="1" noProof="0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pt-BR" noProof="0" dirty="0"/>
                  <a:t> -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b="1" i="1" noProof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 noProof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p>
                        <m:r>
                          <a:rPr lang="pt-BR" b="1" i="1" noProof="0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</m:oMath>
                </a14:m>
                <a:r>
                  <a:rPr lang="pt-BR" b="1" noProof="0" dirty="0"/>
                  <a:t> </a:t>
                </a:r>
                <a14:m>
                  <m:oMath xmlns:m="http://schemas.openxmlformats.org/officeDocument/2006/math">
                    <m:r>
                      <a:rPr lang="pt-BR" b="1" i="1" noProof="0">
                        <a:latin typeface="Cambria Math" panose="02040503050406030204" pitchFamily="18" charset="0"/>
                      </a:rPr>
                      <m:t>𝜱</m:t>
                    </m:r>
                    <m:r>
                      <a:rPr lang="pt-BR" b="1" i="1" noProof="0"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pt-BR" noProof="0" dirty="0"/>
                  <a:t> -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 noProof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 noProof="0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p>
                        <m:r>
                          <a:rPr lang="pt-BR" i="1" noProof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pt-BR" i="1" noProof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 noProof="0">
                            <a:latin typeface="Cambria Math" panose="02040503050406030204" pitchFamily="18" charset="0"/>
                          </a:rPr>
                          <m:t>𝜱</m:t>
                        </m:r>
                      </m:e>
                      <m:sup>
                        <m:r>
                          <a:rPr lang="pt-BR" i="1" noProof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pt-BR" b="1" noProof="0" dirty="0"/>
                  <a:t> </a:t>
                </a:r>
                <a14:m>
                  <m:oMath xmlns:m="http://schemas.openxmlformats.org/officeDocument/2006/math">
                    <m:r>
                      <a:rPr lang="pt-BR" b="1" i="1" noProof="0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pt-BR" noProof="0" dirty="0"/>
                  <a:t> +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 noProof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 noProof="0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p>
                        <m:r>
                          <a:rPr lang="pt-BR" i="1" noProof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pt-BR" i="1" noProof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 noProof="0">
                            <a:latin typeface="Cambria Math" panose="02040503050406030204" pitchFamily="18" charset="0"/>
                          </a:rPr>
                          <m:t>𝜱</m:t>
                        </m:r>
                      </m:e>
                      <m:sup>
                        <m:r>
                          <a:rPr lang="pt-BR" i="1" noProof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pt-BR" b="1" noProof="0" dirty="0"/>
                  <a:t> </a:t>
                </a:r>
                <a14:m>
                  <m:oMath xmlns:m="http://schemas.openxmlformats.org/officeDocument/2006/math">
                    <m:r>
                      <a:rPr lang="pt-BR" b="1" i="1" noProof="0"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pt-BR" noProof="0" dirty="0"/>
                  <a:t>.</a:t>
                </a:r>
              </a:p>
              <a:p>
                <a:endParaRPr lang="pt-BR" noProof="0" dirty="0"/>
              </a:p>
              <a:p>
                <a:r>
                  <a:rPr lang="pt-BR" noProof="0" dirty="0"/>
                  <a:t>O mínimo global pode ser encontrado</a:t>
                </a:r>
                <a:r>
                  <a:rPr lang="pt-BR" baseline="0" noProof="0" dirty="0"/>
                  <a:t> pelo método dos mínimos quadrados (ou também conhecido como equação normal).</a:t>
                </a:r>
                <a:endParaRPr lang="pt-BR" noProof="0" dirty="0"/>
              </a:p>
              <a:p>
                <a:endParaRPr lang="pt-BR" noProof="0" dirty="0"/>
              </a:p>
              <a:p>
                <a:r>
                  <a:rPr lang="pt-BR" noProof="0" dirty="0"/>
                  <a:t>Observe que a função de erro é convexa, com um único mínimo global.</a:t>
                </a:r>
              </a:p>
              <a:p>
                <a:endParaRPr lang="pt-BR" noProof="0" dirty="0"/>
              </a:p>
              <a:p>
                <a:r>
                  <a:rPr lang="pt-BR" noProof="0" dirty="0"/>
                  <a:t>Convexo: curvo ou curvado para fora como o exterior de uma tigela ou esfera ou círculo.</a:t>
                </a:r>
              </a:p>
              <a:p>
                <a:endParaRPr lang="pt-BR" noProof="0" dirty="0"/>
              </a:p>
              <a:p>
                <a:r>
                  <a:rPr lang="pt-BR" noProof="0" dirty="0"/>
                  <a:t>Uma função de valor real definida em um intervalo n-dimensional é denominada </a:t>
                </a:r>
                <a:r>
                  <a:rPr lang="pt-BR" b="1" i="1" noProof="0" dirty="0"/>
                  <a:t>convexa</a:t>
                </a:r>
                <a:r>
                  <a:rPr lang="pt-BR" noProof="0" dirty="0"/>
                  <a:t> se um segmento de linha entre dois pontos no gráfico da função estiver acima ou no gráfico.</a:t>
                </a:r>
              </a:p>
              <a:p>
                <a:endParaRPr lang="pt-BR" noProof="0" dirty="0"/>
              </a:p>
              <a:p>
                <a:r>
                  <a:rPr lang="pt-BR" b="1" noProof="0" dirty="0"/>
                  <a:t>Prova de que formas quadráticas são convexas</a:t>
                </a:r>
                <a:r>
                  <a:rPr lang="pt-BR" noProof="0" dirty="0"/>
                  <a:t>: 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pt-BR" noProof="0" dirty="0"/>
                  <a:t>https://math.stackexchange.com/questions/526657/show-convexity-of-the-quadratic-function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pt-BR" noProof="0" dirty="0"/>
                  <a:t>https://math.stackexchange.com/questions/483339/proof-of-convexity-of-linear-least-squares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pt-BR" noProof="0" dirty="0"/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pt-BR" noProof="0" dirty="0"/>
                  <a:t>A figura da direita mostra um gráfico com linhas de contorno.</a:t>
                </a:r>
                <a:r>
                  <a:rPr lang="pt-BR" baseline="0" noProof="0" dirty="0"/>
                  <a:t> </a:t>
                </a:r>
                <a:r>
                  <a:rPr lang="pt-BR" noProof="0" dirty="0"/>
                  <a:t>Uma linha de contorno ou </a:t>
                </a:r>
                <a:r>
                  <a:rPr lang="pt-BR" noProof="0" dirty="0" err="1"/>
                  <a:t>isoline</a:t>
                </a:r>
                <a:r>
                  <a:rPr lang="pt-BR" noProof="0" dirty="0"/>
                  <a:t> de uma função de duas variáveis é uma curva ao longo da qual a função tem um valor constante. Ou seja, no nosso caso, cada uma das linhas indica curvas que tem o mesmo erro</a:t>
                </a:r>
                <a:r>
                  <a:rPr lang="pt-BR" noProof="0" dirty="0" smtClean="0"/>
                  <a:t>.</a:t>
                </a:r>
                <a:endParaRPr lang="pt-BR" noProof="0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pt-BR" noProof="0" dirty="0" smtClean="0"/>
                  <a:t>No problema de regressão linear, a superfície de erro para o critério de quadrados</a:t>
                </a:r>
                <a:r>
                  <a:rPr lang="pt-BR" baseline="0" noProof="0" dirty="0"/>
                  <a:t> </a:t>
                </a:r>
                <a:r>
                  <a:rPr lang="pt-BR" noProof="0" dirty="0"/>
                  <a:t>mínimos é dada pela expressão: </a:t>
                </a:r>
                <a:r>
                  <a:rPr lang="pt-BR" i="0" noProof="0">
                    <a:latin typeface="Cambria Math" panose="02040503050406030204" pitchFamily="18" charset="0"/>
                  </a:rPr>
                  <a:t>𝐽</a:t>
                </a:r>
                <a:r>
                  <a:rPr lang="pt-BR" i="0" noProof="0" smtClean="0">
                    <a:latin typeface="Cambria Math" panose="02040503050406030204" pitchFamily="18" charset="0"/>
                  </a:rPr>
                  <a:t>_</a:t>
                </a:r>
                <a:r>
                  <a:rPr lang="pt-BR" i="0" noProof="0">
                    <a:latin typeface="Cambria Math" panose="02040503050406030204" pitchFamily="18" charset="0"/>
                  </a:rPr>
                  <a:t>𝑒 (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𝒂)</a:t>
                </a:r>
                <a:r>
                  <a:rPr lang="pt-BR" i="0" noProof="0">
                    <a:latin typeface="Cambria Math" panose="02040503050406030204" pitchFamily="18" charset="0"/>
                  </a:rPr>
                  <a:t>=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𝒚^𝑻</a:t>
                </a:r>
                <a:r>
                  <a:rPr lang="pt-BR" b="1" noProof="0" dirty="0"/>
                  <a:t>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𝒚</a:t>
                </a:r>
                <a:r>
                  <a:rPr lang="pt-BR" noProof="0" dirty="0"/>
                  <a:t> -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𝒚^𝑻</a:t>
                </a:r>
                <a:r>
                  <a:rPr lang="pt-BR" b="1" noProof="0" dirty="0"/>
                  <a:t>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𝜱𝒂</a:t>
                </a:r>
                <a:r>
                  <a:rPr lang="pt-BR" noProof="0" dirty="0"/>
                  <a:t> -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𝒂^</a:t>
                </a:r>
                <a:r>
                  <a:rPr lang="pt-BR" i="0" noProof="0">
                    <a:latin typeface="Cambria Math" panose="02040503050406030204" pitchFamily="18" charset="0"/>
                  </a:rPr>
                  <a:t>𝑇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𝜱^</a:t>
                </a:r>
                <a:r>
                  <a:rPr lang="pt-BR" i="0" noProof="0">
                    <a:latin typeface="Cambria Math" panose="02040503050406030204" pitchFamily="18" charset="0"/>
                  </a:rPr>
                  <a:t>𝑇</a:t>
                </a:r>
                <a:r>
                  <a:rPr lang="pt-BR" b="1" noProof="0" dirty="0"/>
                  <a:t>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𝒚</a:t>
                </a:r>
                <a:r>
                  <a:rPr lang="pt-BR" noProof="0" dirty="0"/>
                  <a:t> +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𝒂^</a:t>
                </a:r>
                <a:r>
                  <a:rPr lang="pt-BR" i="0" noProof="0">
                    <a:latin typeface="Cambria Math" panose="02040503050406030204" pitchFamily="18" charset="0"/>
                  </a:rPr>
                  <a:t>𝑇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𝜱^</a:t>
                </a:r>
                <a:r>
                  <a:rPr lang="pt-BR" i="0" noProof="0">
                    <a:latin typeface="Cambria Math" panose="02040503050406030204" pitchFamily="18" charset="0"/>
                  </a:rPr>
                  <a:t>𝑇</a:t>
                </a:r>
                <a:r>
                  <a:rPr lang="pt-BR" b="1" noProof="0" dirty="0"/>
                  <a:t>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𝒂</a:t>
                </a:r>
                <a:r>
                  <a:rPr lang="pt-BR" noProof="0" dirty="0"/>
                  <a:t>.</a:t>
                </a:r>
              </a:p>
              <a:p>
                <a:endParaRPr lang="pt-BR" noProof="0" dirty="0"/>
              </a:p>
              <a:p>
                <a:r>
                  <a:rPr lang="pt-BR" noProof="0" dirty="0"/>
                  <a:t>O mínimo global pode ser encontrado</a:t>
                </a:r>
                <a:r>
                  <a:rPr lang="pt-BR" baseline="0" noProof="0" dirty="0"/>
                  <a:t> pelo método dos mínimos quadrados (ou também conhecido como equação normal).</a:t>
                </a:r>
                <a:endParaRPr lang="pt-BR" noProof="0" dirty="0"/>
              </a:p>
              <a:p>
                <a:endParaRPr lang="pt-BR" noProof="0" dirty="0"/>
              </a:p>
              <a:p>
                <a:r>
                  <a:rPr lang="pt-BR" noProof="0" dirty="0"/>
                  <a:t>Observe que a função de erro é convexa, com um único mínimo global.</a:t>
                </a:r>
              </a:p>
              <a:p>
                <a:endParaRPr lang="pt-BR" noProof="0" dirty="0"/>
              </a:p>
              <a:p>
                <a:r>
                  <a:rPr lang="pt-BR" noProof="0" dirty="0"/>
                  <a:t>Convexo: curvo ou curvado para fora como o exterior de uma tigela ou esfera ou círculo.</a:t>
                </a:r>
              </a:p>
              <a:p>
                <a:endParaRPr lang="pt-BR" noProof="0" dirty="0"/>
              </a:p>
              <a:p>
                <a:r>
                  <a:rPr lang="pt-BR" noProof="0" dirty="0"/>
                  <a:t>Uma função de valor real definida em um intervalo n-dimensional é denominada </a:t>
                </a:r>
                <a:r>
                  <a:rPr lang="pt-BR" b="1" i="1" noProof="0" dirty="0"/>
                  <a:t>convexa</a:t>
                </a:r>
                <a:r>
                  <a:rPr lang="pt-BR" noProof="0" dirty="0"/>
                  <a:t> se um segmento de linha entre dois pontos no gráfico da função estiver acima ou no gráfico.</a:t>
                </a:r>
              </a:p>
              <a:p>
                <a:endParaRPr lang="pt-BR" noProof="0" dirty="0"/>
              </a:p>
              <a:p>
                <a:r>
                  <a:rPr lang="pt-BR" b="1" noProof="0" dirty="0"/>
                  <a:t>Prova de que formas quadráticas são convexas</a:t>
                </a:r>
                <a:r>
                  <a:rPr lang="pt-BR" noProof="0" dirty="0"/>
                  <a:t>: 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pt-BR" noProof="0" dirty="0"/>
                  <a:t>https://math.stackexchange.com/questions/526657/show-convexity-of-the-quadratic-function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pt-BR" noProof="0" dirty="0"/>
                  <a:t>https://math.stackexchange.com/questions/483339/proof-of-convexity-of-linear-least-squares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pt-BR" noProof="0" dirty="0"/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pt-BR" noProof="0" dirty="0"/>
                  <a:t>A figura da direita mostra um gráfico com linhas de contorno.</a:t>
                </a:r>
                <a:r>
                  <a:rPr lang="pt-BR" baseline="0" noProof="0" dirty="0"/>
                  <a:t> </a:t>
                </a:r>
                <a:r>
                  <a:rPr lang="pt-BR" noProof="0" dirty="0"/>
                  <a:t>Uma linha de contorno ou </a:t>
                </a:r>
                <a:r>
                  <a:rPr lang="pt-BR" noProof="0" dirty="0" err="1"/>
                  <a:t>isoline</a:t>
                </a:r>
                <a:r>
                  <a:rPr lang="pt-BR" noProof="0" dirty="0"/>
                  <a:t> de uma função de duas variáveis é uma curva ao longo da qual a função tem um valor constante. Ou seja, no nosso caso, cada uma das linhas indica curvas que tem o mesmo erro</a:t>
                </a:r>
                <a:r>
                  <a:rPr lang="pt-BR" noProof="0" dirty="0" smtClean="0"/>
                  <a:t>.</a:t>
                </a:r>
                <a:endParaRPr lang="pt-BR" noProof="0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99DF-01BC-492A-8CEF-4FD88D18DD9D}" type="slidenum">
              <a:rPr lang="nl-BE" smtClean="0"/>
              <a:t>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127692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pt-BR" b="1" noProof="0" dirty="0" smtClean="0"/>
                  <a:t>Exemplo</a:t>
                </a:r>
                <a:r>
                  <a:rPr lang="pt-BR" noProof="0" dirty="0" smtClean="0"/>
                  <a:t>: </a:t>
                </a:r>
                <a:r>
                  <a:rPr lang="pt-BR" dirty="0" smtClean="0"/>
                  <a:t>https://mybinder.org/v2/gh/zz4fap/t319_aprendizado_de_maquina/main?filepath=notebooks%2Fregression%2Ferror_surface_example1.ipynb</a:t>
                </a:r>
              </a:p>
              <a:p>
                <a:endParaRPr lang="pt-BR" noProof="0" dirty="0"/>
              </a:p>
              <a:p>
                <a:endParaRPr lang="pt-BR" noProof="0" dirty="0"/>
              </a:p>
              <a:p>
                <a:endParaRPr lang="pt-BR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pt-BR" noProof="0" dirty="0" smtClean="0"/>
                  <a:t>No problema de regressão linear, a superfície de erro para o critério de quadrados</a:t>
                </a:r>
                <a:r>
                  <a:rPr lang="pt-BR" baseline="0" noProof="0" dirty="0"/>
                  <a:t> </a:t>
                </a:r>
                <a:r>
                  <a:rPr lang="pt-BR" noProof="0" dirty="0"/>
                  <a:t>mínimos é dada pela expressão: </a:t>
                </a:r>
                <a:r>
                  <a:rPr lang="pt-BR" i="0" noProof="0">
                    <a:latin typeface="Cambria Math" panose="02040503050406030204" pitchFamily="18" charset="0"/>
                  </a:rPr>
                  <a:t>𝐽</a:t>
                </a:r>
                <a:r>
                  <a:rPr lang="pt-BR" i="0" noProof="0" smtClean="0">
                    <a:latin typeface="Cambria Math" panose="02040503050406030204" pitchFamily="18" charset="0"/>
                  </a:rPr>
                  <a:t>_</a:t>
                </a:r>
                <a:r>
                  <a:rPr lang="pt-BR" i="0" noProof="0">
                    <a:latin typeface="Cambria Math" panose="02040503050406030204" pitchFamily="18" charset="0"/>
                  </a:rPr>
                  <a:t>𝑒 (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𝒂)</a:t>
                </a:r>
                <a:r>
                  <a:rPr lang="pt-BR" i="0" noProof="0">
                    <a:latin typeface="Cambria Math" panose="02040503050406030204" pitchFamily="18" charset="0"/>
                  </a:rPr>
                  <a:t>=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𝒚^𝑻</a:t>
                </a:r>
                <a:r>
                  <a:rPr lang="pt-BR" b="1" noProof="0" dirty="0"/>
                  <a:t>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𝒚</a:t>
                </a:r>
                <a:r>
                  <a:rPr lang="pt-BR" noProof="0" dirty="0"/>
                  <a:t> -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𝒚^𝑻</a:t>
                </a:r>
                <a:r>
                  <a:rPr lang="pt-BR" b="1" noProof="0" dirty="0"/>
                  <a:t>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𝜱𝒂</a:t>
                </a:r>
                <a:r>
                  <a:rPr lang="pt-BR" noProof="0" dirty="0"/>
                  <a:t> -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𝒂^</a:t>
                </a:r>
                <a:r>
                  <a:rPr lang="pt-BR" i="0" noProof="0">
                    <a:latin typeface="Cambria Math" panose="02040503050406030204" pitchFamily="18" charset="0"/>
                  </a:rPr>
                  <a:t>𝑇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𝜱^</a:t>
                </a:r>
                <a:r>
                  <a:rPr lang="pt-BR" i="0" noProof="0">
                    <a:latin typeface="Cambria Math" panose="02040503050406030204" pitchFamily="18" charset="0"/>
                  </a:rPr>
                  <a:t>𝑇</a:t>
                </a:r>
                <a:r>
                  <a:rPr lang="pt-BR" b="1" noProof="0" dirty="0"/>
                  <a:t>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𝒚</a:t>
                </a:r>
                <a:r>
                  <a:rPr lang="pt-BR" noProof="0" dirty="0"/>
                  <a:t> +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𝒂^</a:t>
                </a:r>
                <a:r>
                  <a:rPr lang="pt-BR" i="0" noProof="0">
                    <a:latin typeface="Cambria Math" panose="02040503050406030204" pitchFamily="18" charset="0"/>
                  </a:rPr>
                  <a:t>𝑇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𝜱^</a:t>
                </a:r>
                <a:r>
                  <a:rPr lang="pt-BR" i="0" noProof="0">
                    <a:latin typeface="Cambria Math" panose="02040503050406030204" pitchFamily="18" charset="0"/>
                  </a:rPr>
                  <a:t>𝑇</a:t>
                </a:r>
                <a:r>
                  <a:rPr lang="pt-BR" b="1" noProof="0" dirty="0"/>
                  <a:t>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𝒂</a:t>
                </a:r>
                <a:r>
                  <a:rPr lang="pt-BR" noProof="0" dirty="0"/>
                  <a:t>.</a:t>
                </a:r>
              </a:p>
              <a:p>
                <a:endParaRPr lang="pt-BR" noProof="0" dirty="0"/>
              </a:p>
              <a:p>
                <a:r>
                  <a:rPr lang="pt-BR" noProof="0" dirty="0"/>
                  <a:t>O mínimo global pode ser encontrado</a:t>
                </a:r>
                <a:r>
                  <a:rPr lang="pt-BR" baseline="0" noProof="0" dirty="0"/>
                  <a:t> pelo método dos mínimos quadrados (ou também conhecido como equação normal).</a:t>
                </a:r>
                <a:endParaRPr lang="pt-BR" noProof="0" dirty="0"/>
              </a:p>
              <a:p>
                <a:endParaRPr lang="pt-BR" noProof="0" dirty="0"/>
              </a:p>
              <a:p>
                <a:r>
                  <a:rPr lang="pt-BR" noProof="0" dirty="0"/>
                  <a:t>Observe que a função de erro é convexa, com um único mínimo global.</a:t>
                </a:r>
              </a:p>
              <a:p>
                <a:endParaRPr lang="pt-BR" noProof="0" dirty="0"/>
              </a:p>
              <a:p>
                <a:r>
                  <a:rPr lang="pt-BR" noProof="0" dirty="0"/>
                  <a:t>Convexo: curvo ou curvado para fora como o exterior de uma tigela ou esfera ou círculo.</a:t>
                </a:r>
              </a:p>
              <a:p>
                <a:endParaRPr lang="pt-BR" noProof="0" dirty="0"/>
              </a:p>
              <a:p>
                <a:r>
                  <a:rPr lang="pt-BR" noProof="0" dirty="0"/>
                  <a:t>Uma função de valor real definida em um intervalo n-dimensional é denominada </a:t>
                </a:r>
                <a:r>
                  <a:rPr lang="pt-BR" b="1" i="1" noProof="0" dirty="0"/>
                  <a:t>convexa</a:t>
                </a:r>
                <a:r>
                  <a:rPr lang="pt-BR" noProof="0" dirty="0"/>
                  <a:t> se um segmento de linha entre dois pontos no gráfico da função estiver acima ou no gráfico.</a:t>
                </a:r>
              </a:p>
              <a:p>
                <a:endParaRPr lang="pt-BR" noProof="0" dirty="0"/>
              </a:p>
              <a:p>
                <a:r>
                  <a:rPr lang="pt-BR" b="1" noProof="0" dirty="0"/>
                  <a:t>Prova de que formas quadráticas são convexas</a:t>
                </a:r>
                <a:r>
                  <a:rPr lang="pt-BR" noProof="0" dirty="0"/>
                  <a:t>: 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pt-BR" noProof="0" dirty="0"/>
                  <a:t>https://math.stackexchange.com/questions/526657/show-convexity-of-the-quadratic-function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pt-BR" noProof="0" dirty="0"/>
                  <a:t>https://math.stackexchange.com/questions/483339/proof-of-convexity-of-linear-least-squares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pt-BR" noProof="0" dirty="0"/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pt-BR" noProof="0" dirty="0"/>
                  <a:t>A figura da direita mostra um gráfico com linhas de contorno.</a:t>
                </a:r>
                <a:r>
                  <a:rPr lang="pt-BR" baseline="0" noProof="0" dirty="0"/>
                  <a:t> </a:t>
                </a:r>
                <a:r>
                  <a:rPr lang="pt-BR" noProof="0" dirty="0"/>
                  <a:t>Uma linha de contorno ou </a:t>
                </a:r>
                <a:r>
                  <a:rPr lang="pt-BR" noProof="0" dirty="0" err="1"/>
                  <a:t>isoline</a:t>
                </a:r>
                <a:r>
                  <a:rPr lang="pt-BR" noProof="0" dirty="0"/>
                  <a:t> de uma função de duas variáveis é uma curva ao longo da qual a função tem um valor constante. Ou seja, no nosso caso, cada uma das linhas indica curvas que tem o mesmo erro.</a:t>
                </a:r>
              </a:p>
              <a:p>
                <a:endParaRPr lang="pt-BR" noProof="0" dirty="0"/>
              </a:p>
              <a:p>
                <a:endParaRPr lang="pt-BR" noProof="0" dirty="0"/>
              </a:p>
              <a:p>
                <a:endParaRPr lang="pt-BR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99DF-01BC-492A-8CEF-4FD88D18DD9D}" type="slidenum">
              <a:rPr lang="nl-BE" smtClean="0"/>
              <a:t>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777045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pt-BR" b="1" noProof="0" dirty="0" smtClean="0"/>
                  <a:t>Exemplo</a:t>
                </a:r>
                <a:r>
                  <a:rPr lang="pt-BR" noProof="0" dirty="0" smtClean="0"/>
                  <a:t>: </a:t>
                </a:r>
                <a:r>
                  <a:rPr lang="pt-BR" dirty="0" smtClean="0"/>
                  <a:t>https://mybinder.org/v2/gh/zz4fap/t319_aprendizado_de_maquina/main?filepath=notebooks%2Fregression%2Ferror_surface_example2.ipynb</a:t>
                </a:r>
              </a:p>
              <a:p>
                <a:endParaRPr lang="pt-BR" noProof="0" dirty="0" smtClean="0"/>
              </a:p>
              <a:p>
                <a:endParaRPr lang="pt-BR" noProof="0" dirty="0" smtClean="0"/>
              </a:p>
              <a:p>
                <a:endParaRPr lang="pt-BR" noProof="0" dirty="0"/>
              </a:p>
              <a:p>
                <a:endParaRPr lang="pt-BR" noProof="0" dirty="0"/>
              </a:p>
              <a:p>
                <a:endParaRPr lang="pt-BR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pt-BR" noProof="0" dirty="0" smtClean="0"/>
                  <a:t>No problema de regressão linear, a superfície de erro para o critério de quadrados</a:t>
                </a:r>
                <a:r>
                  <a:rPr lang="pt-BR" baseline="0" noProof="0" dirty="0"/>
                  <a:t> </a:t>
                </a:r>
                <a:r>
                  <a:rPr lang="pt-BR" noProof="0" dirty="0"/>
                  <a:t>mínimos é dada pela expressão: </a:t>
                </a:r>
                <a:r>
                  <a:rPr lang="pt-BR" i="0" noProof="0">
                    <a:latin typeface="Cambria Math" panose="02040503050406030204" pitchFamily="18" charset="0"/>
                  </a:rPr>
                  <a:t>𝐽</a:t>
                </a:r>
                <a:r>
                  <a:rPr lang="pt-BR" i="0" noProof="0" smtClean="0">
                    <a:latin typeface="Cambria Math" panose="02040503050406030204" pitchFamily="18" charset="0"/>
                  </a:rPr>
                  <a:t>_</a:t>
                </a:r>
                <a:r>
                  <a:rPr lang="pt-BR" i="0" noProof="0">
                    <a:latin typeface="Cambria Math" panose="02040503050406030204" pitchFamily="18" charset="0"/>
                  </a:rPr>
                  <a:t>𝑒 (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𝒂)</a:t>
                </a:r>
                <a:r>
                  <a:rPr lang="pt-BR" i="0" noProof="0">
                    <a:latin typeface="Cambria Math" panose="02040503050406030204" pitchFamily="18" charset="0"/>
                  </a:rPr>
                  <a:t>=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𝒚^𝑻</a:t>
                </a:r>
                <a:r>
                  <a:rPr lang="pt-BR" b="1" noProof="0" dirty="0"/>
                  <a:t>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𝒚</a:t>
                </a:r>
                <a:r>
                  <a:rPr lang="pt-BR" noProof="0" dirty="0"/>
                  <a:t> -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𝒚^𝑻</a:t>
                </a:r>
                <a:r>
                  <a:rPr lang="pt-BR" b="1" noProof="0" dirty="0"/>
                  <a:t>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𝜱𝒂</a:t>
                </a:r>
                <a:r>
                  <a:rPr lang="pt-BR" noProof="0" dirty="0"/>
                  <a:t> -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𝒂^</a:t>
                </a:r>
                <a:r>
                  <a:rPr lang="pt-BR" i="0" noProof="0">
                    <a:latin typeface="Cambria Math" panose="02040503050406030204" pitchFamily="18" charset="0"/>
                  </a:rPr>
                  <a:t>𝑇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𝜱^</a:t>
                </a:r>
                <a:r>
                  <a:rPr lang="pt-BR" i="0" noProof="0">
                    <a:latin typeface="Cambria Math" panose="02040503050406030204" pitchFamily="18" charset="0"/>
                  </a:rPr>
                  <a:t>𝑇</a:t>
                </a:r>
                <a:r>
                  <a:rPr lang="pt-BR" b="1" noProof="0" dirty="0"/>
                  <a:t>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𝒚</a:t>
                </a:r>
                <a:r>
                  <a:rPr lang="pt-BR" noProof="0" dirty="0"/>
                  <a:t> +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𝒂^</a:t>
                </a:r>
                <a:r>
                  <a:rPr lang="pt-BR" i="0" noProof="0">
                    <a:latin typeface="Cambria Math" panose="02040503050406030204" pitchFamily="18" charset="0"/>
                  </a:rPr>
                  <a:t>𝑇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𝜱^</a:t>
                </a:r>
                <a:r>
                  <a:rPr lang="pt-BR" i="0" noProof="0">
                    <a:latin typeface="Cambria Math" panose="02040503050406030204" pitchFamily="18" charset="0"/>
                  </a:rPr>
                  <a:t>𝑇</a:t>
                </a:r>
                <a:r>
                  <a:rPr lang="pt-BR" b="1" noProof="0" dirty="0"/>
                  <a:t>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𝒂</a:t>
                </a:r>
                <a:r>
                  <a:rPr lang="pt-BR" noProof="0" dirty="0"/>
                  <a:t>.</a:t>
                </a:r>
              </a:p>
              <a:p>
                <a:endParaRPr lang="pt-BR" noProof="0" dirty="0"/>
              </a:p>
              <a:p>
                <a:r>
                  <a:rPr lang="pt-BR" noProof="0" dirty="0"/>
                  <a:t>O mínimo global pode ser encontrado</a:t>
                </a:r>
                <a:r>
                  <a:rPr lang="pt-BR" baseline="0" noProof="0" dirty="0"/>
                  <a:t> pelo método dos mínimos quadrados (ou também conhecido como equação normal).</a:t>
                </a:r>
                <a:endParaRPr lang="pt-BR" noProof="0" dirty="0"/>
              </a:p>
              <a:p>
                <a:endParaRPr lang="pt-BR" noProof="0" dirty="0"/>
              </a:p>
              <a:p>
                <a:r>
                  <a:rPr lang="pt-BR" noProof="0" dirty="0"/>
                  <a:t>Observe que a função de erro é convexa, com um único mínimo global.</a:t>
                </a:r>
              </a:p>
              <a:p>
                <a:endParaRPr lang="pt-BR" noProof="0" dirty="0"/>
              </a:p>
              <a:p>
                <a:r>
                  <a:rPr lang="pt-BR" noProof="0" dirty="0"/>
                  <a:t>Convexo: curvo ou curvado para fora como o exterior de uma tigela ou esfera ou círculo.</a:t>
                </a:r>
              </a:p>
              <a:p>
                <a:endParaRPr lang="pt-BR" noProof="0" dirty="0"/>
              </a:p>
              <a:p>
                <a:r>
                  <a:rPr lang="pt-BR" noProof="0" dirty="0"/>
                  <a:t>Uma função de valor real definida em um intervalo n-dimensional é denominada </a:t>
                </a:r>
                <a:r>
                  <a:rPr lang="pt-BR" b="1" i="1" noProof="0" dirty="0"/>
                  <a:t>convexa</a:t>
                </a:r>
                <a:r>
                  <a:rPr lang="pt-BR" noProof="0" dirty="0"/>
                  <a:t> se um segmento de linha entre dois pontos no gráfico da função estiver acima ou no gráfico.</a:t>
                </a:r>
              </a:p>
              <a:p>
                <a:endParaRPr lang="pt-BR" noProof="0" dirty="0"/>
              </a:p>
              <a:p>
                <a:r>
                  <a:rPr lang="pt-BR" b="1" noProof="0" dirty="0"/>
                  <a:t>Prova de que formas quadráticas são convexas</a:t>
                </a:r>
                <a:r>
                  <a:rPr lang="pt-BR" noProof="0" dirty="0"/>
                  <a:t>: 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pt-BR" noProof="0" dirty="0"/>
                  <a:t>https://math.stackexchange.com/questions/526657/show-convexity-of-the-quadratic-function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pt-BR" noProof="0" dirty="0"/>
                  <a:t>https://math.stackexchange.com/questions/483339/proof-of-convexity-of-linear-least-squares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pt-BR" noProof="0" dirty="0"/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pt-BR" noProof="0" dirty="0"/>
                  <a:t>A figura da direita mostra um gráfico com linhas de contorno.</a:t>
                </a:r>
                <a:r>
                  <a:rPr lang="pt-BR" baseline="0" noProof="0" dirty="0"/>
                  <a:t> </a:t>
                </a:r>
                <a:r>
                  <a:rPr lang="pt-BR" noProof="0" dirty="0"/>
                  <a:t>Uma linha de contorno ou </a:t>
                </a:r>
                <a:r>
                  <a:rPr lang="pt-BR" noProof="0" dirty="0" err="1"/>
                  <a:t>isoline</a:t>
                </a:r>
                <a:r>
                  <a:rPr lang="pt-BR" noProof="0" dirty="0"/>
                  <a:t> de uma função de duas variáveis é uma curva ao longo da qual a função tem um valor constante. Ou seja, no nosso caso, cada uma das linhas indica curvas que tem o mesmo erro.</a:t>
                </a:r>
              </a:p>
              <a:p>
                <a:endParaRPr lang="pt-BR" noProof="0" dirty="0"/>
              </a:p>
              <a:p>
                <a:endParaRPr lang="pt-BR" noProof="0" dirty="0"/>
              </a:p>
              <a:p>
                <a:endParaRPr lang="pt-BR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99DF-01BC-492A-8CEF-4FD88D18DD9D}" type="slidenum">
              <a:rPr lang="nl-BE" smtClean="0"/>
              <a:t>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607385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71450" marR="0" lvl="0" indent="-1714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pt-BR" sz="1200" dirty="0"/>
                  <a:t>A solução da </a:t>
                </a:r>
                <a:r>
                  <a:rPr lang="pt-BR" sz="1200" b="1" i="1" dirty="0"/>
                  <a:t>equação normal </a:t>
                </a:r>
                <a:r>
                  <a:rPr lang="pt-BR" sz="1200" dirty="0"/>
                  <a:t>envolve o calculo</a:t>
                </a:r>
                <a:r>
                  <a:rPr lang="pt-BR" sz="1200" baseline="0" dirty="0"/>
                  <a:t> da</a:t>
                </a:r>
                <a:r>
                  <a:rPr lang="pt-BR" sz="1200" dirty="0"/>
                  <a:t> inversa de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nl-BE" sz="1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l-GR" sz="1200" b="1" i="1">
                            <a:latin typeface="Cambria Math" panose="02040503050406030204" pitchFamily="18" charset="0"/>
                          </a:rPr>
                          <m:t>𝜱</m:t>
                        </m:r>
                      </m:e>
                      <m:sup>
                        <m:r>
                          <a:rPr lang="pt-BR" sz="12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l-GR" sz="1200" b="1" i="1">
                        <a:latin typeface="Cambria Math" panose="02040503050406030204" pitchFamily="18" charset="0"/>
                      </a:rPr>
                      <m:t>𝜱</m:t>
                    </m:r>
                  </m:oMath>
                </a14:m>
                <a:r>
                  <a:rPr lang="nl-BE" sz="1200" i="0" dirty="0">
                    <a:latin typeface="Cambria Math" panose="02040503050406030204" pitchFamily="18" charset="0"/>
                  </a:rPr>
                  <a:t>, o </a:t>
                </a:r>
                <a:r>
                  <a:rPr lang="nl-BE" sz="1200" i="0" dirty="0" err="1">
                    <a:latin typeface="Cambria Math" panose="02040503050406030204" pitchFamily="18" charset="0"/>
                  </a:rPr>
                  <a:t>qual</a:t>
                </a:r>
                <a:r>
                  <a:rPr lang="nl-BE" sz="1200" i="0" baseline="0" dirty="0">
                    <a:latin typeface="Cambria Math" panose="02040503050406030204" pitchFamily="18" charset="0"/>
                  </a:rPr>
                  <a:t> tem </a:t>
                </a:r>
                <a:r>
                  <a:rPr lang="nl-BE" sz="1200" i="0" baseline="0" dirty="0" err="1">
                    <a:latin typeface="Cambria Math" panose="02040503050406030204" pitchFamily="18" charset="0"/>
                  </a:rPr>
                  <a:t>complexidade</a:t>
                </a:r>
                <a:r>
                  <a:rPr lang="nl-BE" sz="1200" i="0" baseline="0" dirty="0">
                    <a:latin typeface="Cambria Math" panose="02040503050406030204" pitchFamily="18" charset="0"/>
                  </a:rPr>
                  <a:t> </a:t>
                </a:r>
                <a:r>
                  <a:rPr lang="nl-BE" sz="1200" i="0" baseline="0" dirty="0" err="1">
                    <a:latin typeface="Cambria Math" panose="02040503050406030204" pitchFamily="18" charset="0"/>
                  </a:rPr>
                  <a:t>computacional</a:t>
                </a:r>
                <a:r>
                  <a:rPr lang="nl-BE" sz="1200" i="0" baseline="0" dirty="0">
                    <a:latin typeface="Cambria Math" panose="02040503050406030204" pitchFamily="18" charset="0"/>
                  </a:rPr>
                  <a:t> </a:t>
                </a:r>
                <a:r>
                  <a:rPr lang="nl-BE" sz="1200" i="0" baseline="0" dirty="0" err="1">
                    <a:latin typeface="Cambria Math" panose="02040503050406030204" pitchFamily="18" charset="0"/>
                  </a:rPr>
                  <a:t>variando</a:t>
                </a:r>
                <a:r>
                  <a:rPr lang="nl-BE" sz="1200" i="0" baseline="0" dirty="0">
                    <a:latin typeface="Cambria Math" panose="02040503050406030204" pitchFamily="18" charset="0"/>
                  </a:rPr>
                  <a:t> </a:t>
                </a:r>
                <a:r>
                  <a:rPr lang="nl-BE" sz="1200" i="0" baseline="0" dirty="0" err="1">
                    <a:latin typeface="Cambria Math" panose="02040503050406030204" pitchFamily="18" charset="0"/>
                  </a:rPr>
                  <a:t>entre</a:t>
                </a:r>
                <a:r>
                  <a:rPr lang="nl-BE" sz="1200" i="0" baseline="0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pt-BR" sz="1200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pt-BR" sz="1200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pt-BR" sz="1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sz="1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pt-BR" sz="1200" b="0" i="1" smtClean="0">
                            <a:latin typeface="Cambria Math" panose="02040503050406030204" pitchFamily="18" charset="0"/>
                          </a:rPr>
                          <m:t>2.4</m:t>
                        </m:r>
                      </m:sup>
                    </m:sSup>
                    <m:r>
                      <a:rPr lang="pt-BR" sz="1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sz="1200" dirty="0"/>
                  <a:t> e </a:t>
                </a:r>
                <a14:m>
                  <m:oMath xmlns:m="http://schemas.openxmlformats.org/officeDocument/2006/math">
                    <m:r>
                      <a:rPr lang="pt-BR" sz="1200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pt-BR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pt-BR" sz="1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BR" sz="12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pt-BR" sz="12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e>
                    </m:d>
                  </m:oMath>
                </a14:m>
                <a:r>
                  <a:rPr lang="pt-BR" sz="1200" dirty="0"/>
                  <a:t>, dependendo da implementação</a:t>
                </a:r>
                <a:r>
                  <a:rPr lang="pt-BR" sz="1200" baseline="0" dirty="0"/>
                  <a:t> utilizada</a:t>
                </a:r>
                <a:r>
                  <a:rPr lang="pt-BR" sz="1200" dirty="0"/>
                  <a:t>.</a:t>
                </a:r>
              </a:p>
              <a:p>
                <a:pPr marL="171450" marR="0" lvl="0" indent="-1714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pt-BR" sz="1200" dirty="0"/>
                  <a:t>Um algoritmo de complexidade O(n^2) te</a:t>
                </a:r>
                <a:r>
                  <a:rPr lang="pt-BR" sz="1200" baseline="0" dirty="0"/>
                  <a:t>m crescimento </a:t>
                </a:r>
                <a:r>
                  <a:rPr lang="pt-BR" sz="1200" dirty="0"/>
                  <a:t>quadrático</a:t>
                </a:r>
                <a:r>
                  <a:rPr lang="pt-BR" sz="1200" baseline="0" dirty="0"/>
                  <a:t> e O(n^3) </a:t>
                </a:r>
                <a:r>
                  <a:rPr lang="pt-BR" sz="1200" baseline="0" dirty="0" smtClean="0"/>
                  <a:t>cúbico</a:t>
                </a:r>
                <a:r>
                  <a:rPr lang="pt-BR" sz="1200" baseline="0" dirty="0"/>
                  <a:t>.</a:t>
                </a:r>
                <a:endParaRPr lang="pt-BR" sz="1200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nl-BE" sz="12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l-GR" sz="1200" b="1" i="1">
                            <a:latin typeface="Cambria Math" panose="02040503050406030204" pitchFamily="18" charset="0"/>
                          </a:rPr>
                          <m:t>𝜱</m:t>
                        </m:r>
                      </m:e>
                      <m:sup>
                        <m:r>
                          <a:rPr lang="pt-BR" sz="12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l-GR" sz="1200" b="1" i="1">
                        <a:latin typeface="Cambria Math" panose="02040503050406030204" pitchFamily="18" charset="0"/>
                      </a:rPr>
                      <m:t>𝜱</m:t>
                    </m:r>
                    <m:r>
                      <a:rPr lang="pt-BR" sz="12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pt-BR" sz="1200" dirty="0"/>
                  <a:t>é uma matriz (</a:t>
                </a:r>
                <a14:m>
                  <m:oMath xmlns:m="http://schemas.openxmlformats.org/officeDocument/2006/math">
                    <m:r>
                      <a:rPr lang="pt-BR" sz="1200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pt-BR" sz="1200" b="0" i="1" smtClean="0">
                        <a:latin typeface="Cambria Math" panose="02040503050406030204" pitchFamily="18" charset="0"/>
                      </a:rPr>
                      <m:t>+1 ×</m:t>
                    </m:r>
                    <m:r>
                      <a:rPr lang="pt-BR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</m:t>
                    </m:r>
                    <m:r>
                      <a:rPr lang="pt-BR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pt-BR" sz="1200" dirty="0"/>
                  <a:t>)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nl-BE" sz="1200" dirty="0" err="1"/>
                  <a:t>Pesquisa</a:t>
                </a:r>
                <a:r>
                  <a:rPr lang="nl-BE" sz="1200" dirty="0"/>
                  <a:t> </a:t>
                </a:r>
                <a:r>
                  <a:rPr lang="nl-BE" sz="1200" dirty="0" err="1"/>
                  <a:t>em</a:t>
                </a:r>
                <a:r>
                  <a:rPr lang="nl-BE" sz="1200" dirty="0"/>
                  <a:t> </a:t>
                </a:r>
                <a:r>
                  <a:rPr lang="nl-BE" sz="1200" dirty="0" err="1"/>
                  <a:t>tomografia</a:t>
                </a:r>
                <a:r>
                  <a:rPr lang="nl-BE" sz="1200" dirty="0"/>
                  <a:t> </a:t>
                </a:r>
                <a:r>
                  <a:rPr lang="nl-BE" sz="1200" dirty="0" err="1"/>
                  <a:t>sísmica</a:t>
                </a:r>
                <a:r>
                  <a:rPr lang="nl-BE" sz="1200" dirty="0"/>
                  <a:t> </a:t>
                </a:r>
                <a:r>
                  <a:rPr lang="nl-BE" sz="1200" dirty="0" err="1"/>
                  <a:t>envolve</a:t>
                </a:r>
                <a:r>
                  <a:rPr lang="nl-BE" sz="1200" dirty="0"/>
                  <a:t> </a:t>
                </a:r>
                <a:r>
                  <a:rPr lang="nl-BE" sz="1200" dirty="0" err="1"/>
                  <a:t>um</a:t>
                </a:r>
                <a:r>
                  <a:rPr lang="nl-BE" sz="1200" dirty="0"/>
                  <a:t> número </a:t>
                </a:r>
                <a:r>
                  <a:rPr lang="nl-BE" sz="1200" dirty="0" err="1"/>
                  <a:t>muito</a:t>
                </a:r>
                <a:r>
                  <a:rPr lang="nl-BE" sz="1200" dirty="0"/>
                  <a:t> grande de features, da </a:t>
                </a:r>
                <a:r>
                  <a:rPr lang="nl-BE" sz="1200" dirty="0" err="1"/>
                  <a:t>ordem</a:t>
                </a:r>
                <a:r>
                  <a:rPr lang="nl-BE" sz="1200" dirty="0"/>
                  <a:t> de 10000 features.</a:t>
                </a:r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pt-BR" dirty="0" smtClean="0"/>
                  <a:t>A solução da </a:t>
                </a:r>
                <a:r>
                  <a:rPr lang="pt-BR" b="1" i="1" dirty="0" smtClean="0"/>
                  <a:t>equação normal </a:t>
                </a:r>
                <a:r>
                  <a:rPr lang="pt-BR" dirty="0" smtClean="0"/>
                  <a:t>envolve o calculo</a:t>
                </a:r>
                <a:r>
                  <a:rPr lang="pt-BR" baseline="0" dirty="0" smtClean="0"/>
                  <a:t> da</a:t>
                </a:r>
                <a:r>
                  <a:rPr lang="pt-BR" dirty="0" smtClean="0"/>
                  <a:t> </a:t>
                </a:r>
                <a:r>
                  <a:rPr lang="pt-BR" dirty="0" smtClean="0"/>
                  <a:t>inversa de </a:t>
                </a:r>
                <a:r>
                  <a:rPr lang="el-GR" b="1" i="0">
                    <a:latin typeface="Cambria Math" panose="02040503050406030204" pitchFamily="18" charset="0"/>
                  </a:rPr>
                  <a:t>𝜱</a:t>
                </a:r>
                <a:r>
                  <a:rPr lang="nl-BE" b="1" i="0">
                    <a:latin typeface="Cambria Math" panose="02040503050406030204" pitchFamily="18" charset="0"/>
                  </a:rPr>
                  <a:t>^</a:t>
                </a:r>
                <a:r>
                  <a:rPr lang="pt-BR" i="0">
                    <a:latin typeface="Cambria Math" panose="02040503050406030204" pitchFamily="18" charset="0"/>
                  </a:rPr>
                  <a:t>𝑇</a:t>
                </a:r>
                <a:r>
                  <a:rPr lang="el-GR" b="1" i="0">
                    <a:latin typeface="Cambria Math" panose="02040503050406030204" pitchFamily="18" charset="0"/>
                  </a:rPr>
                  <a:t> 𝜱</a:t>
                </a:r>
                <a:r>
                  <a:rPr lang="nl-BE" i="0" dirty="0" smtClean="0">
                    <a:latin typeface="Cambria Math" panose="02040503050406030204" pitchFamily="18" charset="0"/>
                  </a:rPr>
                  <a:t>, o </a:t>
                </a:r>
                <a:r>
                  <a:rPr lang="nl-BE" i="0" dirty="0" err="1" smtClean="0">
                    <a:latin typeface="Cambria Math" panose="02040503050406030204" pitchFamily="18" charset="0"/>
                  </a:rPr>
                  <a:t>qual</a:t>
                </a:r>
                <a:r>
                  <a:rPr lang="nl-BE" i="0" baseline="0" dirty="0" smtClean="0">
                    <a:latin typeface="Cambria Math" panose="02040503050406030204" pitchFamily="18" charset="0"/>
                  </a:rPr>
                  <a:t> tem </a:t>
                </a:r>
                <a:r>
                  <a:rPr lang="nl-BE" i="0" baseline="0" dirty="0" err="1" smtClean="0">
                    <a:latin typeface="Cambria Math" panose="02040503050406030204" pitchFamily="18" charset="0"/>
                  </a:rPr>
                  <a:t>complexidade</a:t>
                </a:r>
                <a:r>
                  <a:rPr lang="nl-BE" i="0" baseline="0" dirty="0" smtClean="0">
                    <a:latin typeface="Cambria Math" panose="02040503050406030204" pitchFamily="18" charset="0"/>
                  </a:rPr>
                  <a:t> </a:t>
                </a:r>
                <a:r>
                  <a:rPr lang="nl-BE" i="0" baseline="0" dirty="0" err="1" smtClean="0">
                    <a:latin typeface="Cambria Math" panose="02040503050406030204" pitchFamily="18" charset="0"/>
                  </a:rPr>
                  <a:t>computacional</a:t>
                </a:r>
                <a:r>
                  <a:rPr lang="nl-BE" i="0" baseline="0" dirty="0" smtClean="0">
                    <a:latin typeface="Cambria Math" panose="02040503050406030204" pitchFamily="18" charset="0"/>
                  </a:rPr>
                  <a:t> </a:t>
                </a:r>
                <a:r>
                  <a:rPr lang="nl-BE" i="0" baseline="0" dirty="0" err="1" smtClean="0">
                    <a:latin typeface="Cambria Math" panose="02040503050406030204" pitchFamily="18" charset="0"/>
                  </a:rPr>
                  <a:t>variando</a:t>
                </a:r>
                <a:r>
                  <a:rPr lang="nl-BE" i="0" baseline="0" dirty="0" smtClean="0">
                    <a:latin typeface="Cambria Math" panose="02040503050406030204" pitchFamily="18" charset="0"/>
                  </a:rPr>
                  <a:t> </a:t>
                </a:r>
                <a:r>
                  <a:rPr lang="nl-BE" i="0" baseline="0" dirty="0" err="1" smtClean="0">
                    <a:latin typeface="Cambria Math" panose="02040503050406030204" pitchFamily="18" charset="0"/>
                  </a:rPr>
                  <a:t>entre</a:t>
                </a:r>
                <a:r>
                  <a:rPr lang="nl-BE" i="0" baseline="0" dirty="0" smtClean="0">
                    <a:latin typeface="Cambria Math" panose="02040503050406030204" pitchFamily="18" charset="0"/>
                  </a:rPr>
                  <a:t> </a:t>
                </a:r>
                <a:r>
                  <a:rPr lang="pt-BR" b="0" i="0" smtClean="0">
                    <a:latin typeface="Cambria Math" panose="02040503050406030204" pitchFamily="18" charset="0"/>
                  </a:rPr>
                  <a:t>𝑂(</a:t>
                </a:r>
                <a:r>
                  <a:rPr lang="pt-BR" b="0" i="0" smtClean="0">
                    <a:latin typeface="Cambria Math" panose="02040503050406030204" pitchFamily="18" charset="0"/>
                  </a:rPr>
                  <a:t>𝑛^2.4)</a:t>
                </a:r>
                <a:r>
                  <a:rPr lang="pt-BR" dirty="0" smtClean="0"/>
                  <a:t> </a:t>
                </a:r>
                <a:r>
                  <a:rPr lang="pt-BR" dirty="0" smtClean="0"/>
                  <a:t>e </a:t>
                </a:r>
                <a:r>
                  <a:rPr lang="pt-BR" i="0">
                    <a:latin typeface="Cambria Math" panose="02040503050406030204" pitchFamily="18" charset="0"/>
                  </a:rPr>
                  <a:t>𝑂(𝑛^</a:t>
                </a:r>
                <a:r>
                  <a:rPr lang="pt-BR" b="0" i="0" smtClean="0">
                    <a:latin typeface="Cambria Math" panose="02040503050406030204" pitchFamily="18" charset="0"/>
                  </a:rPr>
                  <a:t>3</a:t>
                </a:r>
                <a:r>
                  <a:rPr lang="pt-BR" b="0" i="0">
                    <a:latin typeface="Cambria Math" panose="02040503050406030204" pitchFamily="18" charset="0"/>
                  </a:rPr>
                  <a:t> )</a:t>
                </a:r>
                <a:r>
                  <a:rPr lang="pt-BR" dirty="0" smtClean="0"/>
                  <a:t>, dependendo da implementação</a:t>
                </a:r>
                <a:r>
                  <a:rPr lang="pt-BR" baseline="0" dirty="0" smtClean="0"/>
                  <a:t> utilizada</a:t>
                </a:r>
                <a:r>
                  <a:rPr lang="pt-BR" dirty="0" smtClean="0"/>
                  <a:t>.</a:t>
                </a:r>
                <a:endParaRPr lang="pt-BR" dirty="0" smtClean="0"/>
              </a:p>
              <a:p>
                <a:endParaRPr lang="nl-BE" i="1" dirty="0" smtClean="0">
                  <a:latin typeface="Cambria Math" panose="02040503050406030204" pitchFamily="18" charset="0"/>
                </a:endParaRPr>
              </a:p>
              <a:p>
                <a:r>
                  <a:rPr lang="el-GR" b="1" i="0">
                    <a:latin typeface="Cambria Math" panose="02040503050406030204" pitchFamily="18" charset="0"/>
                  </a:rPr>
                  <a:t>𝜱</a:t>
                </a:r>
                <a:r>
                  <a:rPr lang="nl-BE" b="1" i="0" smtClean="0">
                    <a:latin typeface="Cambria Math" panose="02040503050406030204" pitchFamily="18" charset="0"/>
                  </a:rPr>
                  <a:t>^</a:t>
                </a:r>
                <a:r>
                  <a:rPr lang="pt-BR" i="0">
                    <a:latin typeface="Cambria Math" panose="02040503050406030204" pitchFamily="18" charset="0"/>
                  </a:rPr>
                  <a:t>𝑇</a:t>
                </a:r>
                <a:r>
                  <a:rPr lang="el-GR" b="1" i="0">
                    <a:latin typeface="Cambria Math" panose="02040503050406030204" pitchFamily="18" charset="0"/>
                  </a:rPr>
                  <a:t> 𝜱</a:t>
                </a:r>
                <a:r>
                  <a:rPr lang="pt-BR" b="0" i="0" smtClean="0">
                    <a:latin typeface="Cambria Math" panose="02040503050406030204" pitchFamily="18" charset="0"/>
                  </a:rPr>
                  <a:t> </a:t>
                </a:r>
                <a:r>
                  <a:rPr lang="pt-BR" dirty="0" smtClean="0"/>
                  <a:t>é </a:t>
                </a:r>
                <a:r>
                  <a:rPr lang="pt-BR" dirty="0" smtClean="0"/>
                  <a:t>uma matriz (</a:t>
                </a:r>
                <a:r>
                  <a:rPr lang="pt-BR" b="0" i="0" smtClean="0">
                    <a:latin typeface="Cambria Math" panose="02040503050406030204" pitchFamily="18" charset="0"/>
                  </a:rPr>
                  <a:t>𝐾+1 ×</a:t>
                </a:r>
                <a:r>
                  <a:rPr lang="pt-BR" b="0" i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𝐾+1</a:t>
                </a:r>
                <a:r>
                  <a:rPr lang="pt-BR" dirty="0" smtClean="0"/>
                  <a:t>)</a:t>
                </a:r>
                <a:endParaRPr lang="nl-BE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99DF-01BC-492A-8CEF-4FD88D18DD9D}" type="slidenum">
              <a:rPr lang="nl-BE" smtClean="0"/>
              <a:t>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139186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1" dirty="0" smtClean="0"/>
              <a:t>Laboratório #2</a:t>
            </a:r>
            <a:r>
              <a:rPr lang="pt-BR" dirty="0" smtClean="0"/>
              <a:t>: https://mybinder.org/v2/gh/zz4fap/t319_aprendizado_de_maquina/main?filepath=labs%2FLaboratorio2.ipynb</a:t>
            </a:r>
          </a:p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99DF-01BC-492A-8CEF-4FD88D18DD9D}" type="slidenum">
              <a:rPr lang="nl-BE" smtClean="0"/>
              <a:t>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588005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Exemplos de aplicações</a:t>
            </a:r>
            <a:r>
              <a:rPr lang="pt-BR" baseline="0" dirty="0" smtClean="0"/>
              <a:t> de regressão linear:</a:t>
            </a:r>
            <a:endParaRPr lang="pt-BR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 smtClean="0"/>
              <a:t>Modelos </a:t>
            </a:r>
            <a:r>
              <a:rPr lang="pt-BR" dirty="0"/>
              <a:t>para predição da perda por caminho.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/>
              <a:t>Modelos para predição do preço de casas.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/>
              <a:t>Modelos para predição do salário de um empregado baseado em sua idade.</a:t>
            </a:r>
          </a:p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99DF-01BC-492A-8CEF-4FD88D18DD9D}" type="slidenum">
              <a:rPr lang="nl-BE" smtClean="0"/>
              <a:t>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330213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1" dirty="0"/>
              <a:t>insight</a:t>
            </a:r>
            <a:r>
              <a:rPr lang="pt-BR" dirty="0"/>
              <a:t>: percepção; intuição; compreensão.</a:t>
            </a:r>
          </a:p>
          <a:p>
            <a:endParaRPr lang="pt-BR" dirty="0"/>
          </a:p>
          <a:p>
            <a:r>
              <a:rPr lang="pt-BR" dirty="0"/>
              <a:t>O termo "regressão" foi cunhado por Francis </a:t>
            </a:r>
            <a:r>
              <a:rPr lang="pt-BR" dirty="0" err="1"/>
              <a:t>Galton</a:t>
            </a:r>
            <a:r>
              <a:rPr lang="pt-BR" dirty="0"/>
              <a:t> no século 19 para descrever um fenômeno biológico. O fenômeno foi que as alturas dos descendentes de ancestrais altos tendem a </a:t>
            </a:r>
            <a:r>
              <a:rPr lang="pt-BR" b="1" i="1" dirty="0"/>
              <a:t>regredir</a:t>
            </a:r>
            <a:r>
              <a:rPr lang="pt-BR" dirty="0"/>
              <a:t> para a média (um fenômeno também é conhecido como </a:t>
            </a:r>
            <a:r>
              <a:rPr lang="pt-BR" b="1" dirty="0"/>
              <a:t>regressão à média</a:t>
            </a:r>
            <a:r>
              <a:rPr lang="pt-BR" dirty="0" smtClean="0"/>
              <a:t>).</a:t>
            </a:r>
            <a:endParaRPr lang="pt-BR" dirty="0"/>
          </a:p>
          <a:p>
            <a:endParaRPr lang="pt-BR" dirty="0"/>
          </a:p>
          <a:p>
            <a:r>
              <a:rPr lang="pt-BR" dirty="0"/>
              <a:t>Os algoritmos de aprendizado de máquina são descritos como o aprendizado de uma função,</a:t>
            </a:r>
            <a:r>
              <a:rPr lang="pt-BR" baseline="0" dirty="0"/>
              <a:t> </a:t>
            </a:r>
            <a:r>
              <a:rPr lang="pt-BR" i="1" baseline="0" dirty="0"/>
              <a:t>h</a:t>
            </a:r>
            <a:r>
              <a:rPr lang="pt-BR" dirty="0"/>
              <a:t>, que melhor mapeie as variáveis de entrada x em uma variável de saída y: y = </a:t>
            </a:r>
            <a:r>
              <a:rPr lang="pt-BR" i="1" dirty="0"/>
              <a:t>h</a:t>
            </a:r>
            <a:r>
              <a:rPr lang="pt-BR" dirty="0"/>
              <a:t>(x)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99DF-01BC-492A-8CEF-4FD88D18DD9D}" type="slidenum">
              <a:rPr lang="nl-BE" smtClean="0"/>
              <a:t>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748683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Por quê Regressão LINEAR?</a:t>
            </a:r>
          </a:p>
          <a:p>
            <a:r>
              <a:rPr lang="pt-BR" dirty="0"/>
              <a:t>A regressão linear é chamada linear porque você modela sua variável de saída (y) como uma </a:t>
            </a:r>
            <a:r>
              <a:rPr lang="pt-BR" b="1" dirty="0"/>
              <a:t>combinação linear </a:t>
            </a:r>
            <a:r>
              <a:rPr lang="pt-BR" dirty="0"/>
              <a:t>de entradas e pesos (vamos chamá-las de x e a, respectivamente).</a:t>
            </a:r>
          </a:p>
          <a:p>
            <a:r>
              <a:rPr lang="pt-BR" dirty="0"/>
              <a:t>Linear significa "linear com relação aos parâmetros“ e não às variáveis,</a:t>
            </a:r>
            <a:r>
              <a:rPr lang="pt-BR" baseline="0" dirty="0"/>
              <a:t> i.e., x. Portanto os seguintes modelos também são lineares com relação aos parâmetros.</a:t>
            </a:r>
          </a:p>
          <a:p>
            <a:pPr marL="228600" indent="-228600">
              <a:buAutoNum type="arabicParenR"/>
            </a:pPr>
            <a:r>
              <a:rPr lang="pt-BR" baseline="0" dirty="0"/>
              <a:t>y = a0 + a1*log(x1) + a2*cos(x2)</a:t>
            </a:r>
          </a:p>
          <a:p>
            <a:pPr marL="228600" indent="-228600">
              <a:buAutoNum type="arabicParenR"/>
            </a:pPr>
            <a:r>
              <a:rPr lang="pt-BR" baseline="0" dirty="0"/>
              <a:t>y = a0 + a1*e^x1</a:t>
            </a:r>
          </a:p>
          <a:p>
            <a:pPr marL="228600" indent="-228600">
              <a:buAutoNum type="arabicParenR"/>
            </a:pPr>
            <a:r>
              <a:rPr lang="pt-BR" baseline="0" dirty="0"/>
              <a:t>y = a0 + a1*x1^2</a:t>
            </a:r>
            <a:endParaRPr lang="pt-BR" dirty="0"/>
          </a:p>
          <a:p>
            <a:endParaRPr lang="pt-BR" dirty="0"/>
          </a:p>
          <a:p>
            <a:r>
              <a:rPr lang="pt-BR" dirty="0"/>
              <a:t>Regressão</a:t>
            </a:r>
            <a:r>
              <a:rPr lang="pt-BR" baseline="0" dirty="0"/>
              <a:t> também é conhecida como </a:t>
            </a:r>
            <a:r>
              <a:rPr lang="pt-BR" b="1" baseline="0" dirty="0"/>
              <a:t>aproximação de funções</a:t>
            </a:r>
            <a:r>
              <a:rPr lang="pt-BR" baseline="0" dirty="0"/>
              <a:t>.</a:t>
            </a:r>
          </a:p>
          <a:p>
            <a:endParaRPr lang="pt-BR" baseline="0" dirty="0"/>
          </a:p>
          <a:p>
            <a:r>
              <a:rPr lang="pt-BR" dirty="0"/>
              <a:t>Basicamente, regressão significa encontrar a melhor curva para seus dados numéricos,</a:t>
            </a:r>
            <a:r>
              <a:rPr lang="pt-BR" baseline="0" dirty="0"/>
              <a:t> ou seja, </a:t>
            </a:r>
            <a:r>
              <a:rPr lang="pt-BR" dirty="0"/>
              <a:t>uma aproximação funcional dos dados.</a:t>
            </a:r>
          </a:p>
          <a:p>
            <a:endParaRPr lang="pt-BR" dirty="0"/>
          </a:p>
          <a:p>
            <a:r>
              <a:rPr lang="pt-BR" dirty="0"/>
              <a:t>O </a:t>
            </a:r>
            <a:r>
              <a:rPr lang="pt-BR" b="1" i="1" dirty="0"/>
              <a:t>espaço de hipóteses</a:t>
            </a:r>
            <a:r>
              <a:rPr lang="pt-BR" dirty="0"/>
              <a:t> é o conjunto de todas a possíveis</a:t>
            </a:r>
            <a:r>
              <a:rPr lang="pt-BR" baseline="0" dirty="0"/>
              <a:t> </a:t>
            </a:r>
            <a:r>
              <a:rPr lang="pt-BR" b="1" i="1" baseline="0" dirty="0"/>
              <a:t>funções hipótese</a:t>
            </a:r>
            <a:r>
              <a:rPr lang="pt-BR" baseline="0" dirty="0"/>
              <a:t>: h(x) a_0 + a_1 x_1 + a_2 x_2 + ... + </a:t>
            </a:r>
            <a:r>
              <a:rPr lang="pt-BR" baseline="0" dirty="0" err="1"/>
              <a:t>a_k</a:t>
            </a:r>
            <a:r>
              <a:rPr lang="pt-BR" baseline="0" dirty="0"/>
              <a:t> </a:t>
            </a:r>
            <a:r>
              <a:rPr lang="pt-BR" baseline="0" dirty="0" err="1"/>
              <a:t>x_k</a:t>
            </a:r>
            <a:r>
              <a:rPr lang="pt-BR" baseline="0" dirty="0"/>
              <a:t>. Esse conjunto de todas possíveis funções forma um hiperplano.</a:t>
            </a:r>
            <a:endParaRPr lang="pt-BR" dirty="0"/>
          </a:p>
          <a:p>
            <a:r>
              <a:rPr lang="pt-BR" dirty="0"/>
              <a:t>A escolha do espaço de hipóteses é</a:t>
            </a:r>
            <a:r>
              <a:rPr lang="pt-BR" baseline="0" dirty="0"/>
              <a:t> importantíssima para a complexidade da tarefa de encontrar uma boa hipótese para a função desconhecida, </a:t>
            </a:r>
            <a:r>
              <a:rPr lang="pt-BR" b="1" i="1" baseline="0" dirty="0"/>
              <a:t>f</a:t>
            </a:r>
            <a:r>
              <a:rPr lang="pt-BR" baseline="0" dirty="0"/>
              <a:t>. </a:t>
            </a:r>
            <a:r>
              <a:rPr lang="nl-BE" baseline="0" dirty="0"/>
              <a:t>Um espaço de hipóteses muito grande faz com que se leve muito tempo para se </a:t>
            </a:r>
            <a:r>
              <a:rPr lang="nl-BE" baseline="0" dirty="0" smtClean="0"/>
              <a:t>encontrar </a:t>
            </a:r>
            <a:r>
              <a:rPr lang="nl-BE" b="1" i="1" baseline="0" dirty="0"/>
              <a:t>h</a:t>
            </a:r>
            <a:r>
              <a:rPr lang="nl-BE" baseline="0" dirty="0" smtClean="0"/>
              <a:t>.</a:t>
            </a:r>
          </a:p>
          <a:p>
            <a:endParaRPr lang="nl-BE" baseline="0" dirty="0" smtClean="0"/>
          </a:p>
          <a:p>
            <a:r>
              <a:rPr lang="pt-BR" dirty="0" smtClean="0"/>
              <a:t>Em geometria, um hiperplano é um subespaço cuja dimensão é um a menos que a de seu espaço ambiente. Se um espaço é tridimensional, então seus hiperplanos são os planos bidimensionais, enquanto se o espaço é bidimensional, seus hiperplanos são as linhas unidimensionais.</a:t>
            </a:r>
            <a:endParaRPr lang="pt-BR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99DF-01BC-492A-8CEF-4FD88D18DD9D}" type="slidenum">
              <a:rPr lang="nl-BE" smtClean="0"/>
              <a:t>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001708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99DF-01BC-492A-8CEF-4FD88D18DD9D}" type="slidenum">
              <a:rPr lang="nl-BE" smtClean="0"/>
              <a:t>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186609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pt-BR" dirty="0" smtClean="0"/>
                  <a:t> é o coeficiente linear, ou seja, </a:t>
                </a:r>
                <a:r>
                  <a:rPr lang="pt-BR" sz="1200" b="0" i="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é o valor de </a:t>
                </a:r>
                <a14:m>
                  <m:oMath xmlns:m="http://schemas.openxmlformats.org/officeDocument/2006/math">
                    <m:r>
                      <a:rPr lang="pt-B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pt-BR" sz="1200" b="0" i="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para o ponto em que a reta intercepta o eixo y.</a:t>
                </a:r>
                <a:endParaRPr lang="pt-BR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/>
                <a:r>
                  <a:rPr lang="pt-BR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𝑎</a:t>
                </a:r>
                <a:r>
                  <a:rPr lang="pt-BR" i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_</a:t>
                </a:r>
                <a:r>
                  <a:rPr lang="pt-BR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0</a:t>
                </a:r>
                <a:r>
                  <a:rPr lang="pt-BR" dirty="0" smtClean="0"/>
                  <a:t> é o coeficiente linear, ou seja, </a:t>
                </a:r>
                <a:r>
                  <a:rPr lang="pt-BR" sz="1200" b="0" i="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é o valor de </a:t>
                </a:r>
                <a:r>
                  <a:rPr lang="pt-BR" i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ℎ</a:t>
                </a:r>
                <a:r>
                  <a:rPr lang="pt-BR" b="1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(𝒙)</a:t>
                </a:r>
                <a:r>
                  <a:rPr lang="pt-BR" sz="1200" b="0" i="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para o ponto em que a reta intercepta o eixo y.</a:t>
                </a:r>
                <a:endParaRPr lang="pt-BR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99DF-01BC-492A-8CEF-4FD88D18DD9D}" type="slidenum">
              <a:rPr lang="nl-BE" smtClean="0"/>
              <a:t>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338573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O uso do</a:t>
            </a:r>
            <a:r>
              <a:rPr lang="pt-BR" baseline="0" dirty="0"/>
              <a:t> </a:t>
            </a:r>
            <a:r>
              <a:rPr lang="pt-BR" b="1" baseline="0" dirty="0"/>
              <a:t>erro quadrático médio</a:t>
            </a:r>
            <a:r>
              <a:rPr lang="pt-BR" baseline="0" dirty="0"/>
              <a:t> remonta a Gauss, que demonstrou que quando os valores de y(i) tem ruído com distribuição normal, então os valores mais prováveis para o vetor de parâmetros/pesos </a:t>
            </a:r>
            <a:r>
              <a:rPr lang="pt-BR" b="1" baseline="0" dirty="0"/>
              <a:t>a</a:t>
            </a:r>
            <a:r>
              <a:rPr lang="pt-BR" baseline="0" dirty="0"/>
              <a:t> são obtidos através da minimização da soma dos quadrados dos erros.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99DF-01BC-492A-8CEF-4FD88D18DD9D}" type="slidenum">
              <a:rPr lang="nl-BE" smtClean="0"/>
              <a:t>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738772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O mínimo é encontrado através do método</a:t>
            </a:r>
            <a:r>
              <a:rPr lang="pt-BR" baseline="0" dirty="0" smtClean="0"/>
              <a:t> </a:t>
            </a:r>
            <a:r>
              <a:rPr lang="pt-BR" dirty="0" smtClean="0"/>
              <a:t>dos </a:t>
            </a:r>
            <a:r>
              <a:rPr lang="pt-BR" b="1" dirty="0" smtClean="0"/>
              <a:t>mínimos quadrados</a:t>
            </a:r>
            <a:r>
              <a:rPr lang="pt-BR" dirty="0" smtClean="0"/>
              <a:t>.</a:t>
            </a:r>
          </a:p>
          <a:p>
            <a:endParaRPr lang="pt-BR" dirty="0" smtClean="0"/>
          </a:p>
          <a:p>
            <a:r>
              <a:rPr lang="pt-BR" dirty="0" smtClean="0"/>
              <a:t>Uma derivada basicamente encontra a inclinação de uma função. A inclinação é nula nos mínimos e máximos de uma função. Se a inclinação é nula e a segunda derivada é</a:t>
            </a:r>
            <a:r>
              <a:rPr lang="pt-BR" baseline="0" dirty="0" smtClean="0"/>
              <a:t> menor do que zero, então este é um máximo local, por outro lado, se a derivada segunda for positiva, então, este é um mínimo local.</a:t>
            </a:r>
          </a:p>
          <a:p>
            <a:endParaRPr lang="pt-BR" baseline="0" dirty="0" smtClean="0"/>
          </a:p>
          <a:p>
            <a:r>
              <a:rPr lang="pt-BR" b="1" baseline="0" dirty="0" smtClean="0"/>
              <a:t>Posto de uma matriz</a:t>
            </a:r>
            <a:r>
              <a:rPr lang="pt-BR" baseline="0" dirty="0" smtClean="0"/>
              <a:t>: corresponde ao número de linhas ou colunas linearmente independentes da matriz.</a:t>
            </a:r>
          </a:p>
          <a:p>
            <a:endParaRPr lang="pt-BR" baseline="0" dirty="0" smtClean="0"/>
          </a:p>
          <a:p>
            <a:r>
              <a:rPr lang="pt-BR" dirty="0" smtClean="0"/>
              <a:t>Se A é uma matriz quadrada (ou seja, m = n), então A é invertível se e somente se A tiver posto igual</a:t>
            </a:r>
            <a:r>
              <a:rPr lang="pt-BR" baseline="0" dirty="0" smtClean="0"/>
              <a:t> a</a:t>
            </a:r>
            <a:r>
              <a:rPr lang="pt-BR" dirty="0" smtClean="0"/>
              <a:t> n (ou seja, A tiver posto completo).</a:t>
            </a:r>
          </a:p>
          <a:p>
            <a:endParaRPr lang="pt-BR" dirty="0" smtClean="0"/>
          </a:p>
          <a:p>
            <a:r>
              <a:rPr lang="pt-BR" dirty="0" smtClean="0"/>
              <a:t>O método</a:t>
            </a:r>
            <a:r>
              <a:rPr lang="pt-BR" baseline="0" dirty="0" smtClean="0"/>
              <a:t> dos mínimos quadrados só funciona para </a:t>
            </a:r>
            <a:r>
              <a:rPr lang="pt-BR" dirty="0" smtClean="0"/>
              <a:t>sistemas</a:t>
            </a:r>
            <a:r>
              <a:rPr lang="pt-BR" baseline="0" dirty="0" smtClean="0"/>
              <a:t> </a:t>
            </a:r>
            <a:r>
              <a:rPr lang="pt-BR" dirty="0" smtClean="0"/>
              <a:t>sobredeterminados,</a:t>
            </a:r>
            <a:r>
              <a:rPr lang="pt-BR" baseline="0" dirty="0" smtClean="0"/>
              <a:t> ou seja, </a:t>
            </a:r>
            <a:r>
              <a:rPr lang="pt-BR" dirty="0" smtClean="0"/>
              <a:t>conjuntos de equações nas quais há mais equações (pares x e y) que incógnitas (valores do</a:t>
            </a:r>
            <a:r>
              <a:rPr lang="pt-BR" baseline="0" dirty="0" smtClean="0"/>
              <a:t> vetor a</a:t>
            </a:r>
            <a:r>
              <a:rPr lang="pt-BR" baseline="0" dirty="0" smtClean="0"/>
              <a:t>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99DF-01BC-492A-8CEF-4FD88D18DD9D}" type="slidenum">
              <a:rPr lang="nl-BE" smtClean="0"/>
              <a:t>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511553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aseline="0" dirty="0" smtClean="0"/>
              <a:t>Sistemas </a:t>
            </a:r>
            <a:r>
              <a:rPr lang="pt-BR" baseline="0" dirty="0" smtClean="0"/>
              <a:t>subdeterminados (número de exemplos menor do que o número de parâmetros) não tem solução ou não tem solução única.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99DF-01BC-492A-8CEF-4FD88D18DD9D}" type="slidenum">
              <a:rPr lang="nl-BE" smtClean="0"/>
              <a:t>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669691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E15A5-E95B-43EB-9AC7-9A96397448C0}" type="datetimeFigureOut">
              <a:rPr lang="nl-BE" smtClean="0"/>
              <a:t>19/02/2021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3C120-4544-49C4-A71C-C78FE5187513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461373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E15A5-E95B-43EB-9AC7-9A96397448C0}" type="datetimeFigureOut">
              <a:rPr lang="nl-BE" smtClean="0"/>
              <a:t>19/02/2021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3C120-4544-49C4-A71C-C78FE5187513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495982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E15A5-E95B-43EB-9AC7-9A96397448C0}" type="datetimeFigureOut">
              <a:rPr lang="nl-BE" smtClean="0"/>
              <a:t>19/02/2021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3C120-4544-49C4-A71C-C78FE5187513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81473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E15A5-E95B-43EB-9AC7-9A96397448C0}" type="datetimeFigureOut">
              <a:rPr lang="nl-BE" smtClean="0"/>
              <a:t>19/02/2021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3C120-4544-49C4-A71C-C78FE5187513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391837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E15A5-E95B-43EB-9AC7-9A96397448C0}" type="datetimeFigureOut">
              <a:rPr lang="nl-BE" smtClean="0"/>
              <a:t>19/02/2021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3C120-4544-49C4-A71C-C78FE5187513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269684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E15A5-E95B-43EB-9AC7-9A96397448C0}" type="datetimeFigureOut">
              <a:rPr lang="nl-BE" smtClean="0"/>
              <a:t>19/02/2021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3C120-4544-49C4-A71C-C78FE5187513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852139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E15A5-E95B-43EB-9AC7-9A96397448C0}" type="datetimeFigureOut">
              <a:rPr lang="nl-BE" smtClean="0"/>
              <a:t>19/02/2021</a:t>
            </a:fld>
            <a:endParaRPr lang="nl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3C120-4544-49C4-A71C-C78FE5187513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782682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E15A5-E95B-43EB-9AC7-9A96397448C0}" type="datetimeFigureOut">
              <a:rPr lang="nl-BE" smtClean="0"/>
              <a:t>19/02/2021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3C120-4544-49C4-A71C-C78FE5187513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166620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E15A5-E95B-43EB-9AC7-9A96397448C0}" type="datetimeFigureOut">
              <a:rPr lang="nl-BE" smtClean="0"/>
              <a:t>19/02/2021</a:t>
            </a:fld>
            <a:endParaRPr lang="nl-B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3C120-4544-49C4-A71C-C78FE5187513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671098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E15A5-E95B-43EB-9AC7-9A96397448C0}" type="datetimeFigureOut">
              <a:rPr lang="nl-BE" smtClean="0"/>
              <a:t>19/02/2021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3C120-4544-49C4-A71C-C78FE5187513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260023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B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E15A5-E95B-43EB-9AC7-9A96397448C0}" type="datetimeFigureOut">
              <a:rPr lang="nl-BE" smtClean="0"/>
              <a:t>19/02/2021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3C120-4544-49C4-A71C-C78FE5187513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429035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0E15A5-E95B-43EB-9AC7-9A96397448C0}" type="datetimeFigureOut">
              <a:rPr lang="nl-BE" smtClean="0"/>
              <a:t>19/02/2021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C3C120-4544-49C4-A71C-C78FE5187513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867829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ybinder.org/v2/gh/zz4fap/t319_aprendizado_de_maquina/main?filepath=notebooks/regression/normal_equation_example1.ipynb" TargetMode="External"/><Relationship Id="rId5" Type="http://schemas.openxmlformats.org/officeDocument/2006/relationships/hyperlink" Target="https://scikit-learn.org/stable/" TargetMode="Externa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ybinder.org/v2/gh/zz4fap/t319_aprendizado_de_maquina/main?filepath=notebooks/regression/error_surface_example1.ipynb" TargetMode="External"/><Relationship Id="rId5" Type="http://schemas.openxmlformats.org/officeDocument/2006/relationships/image" Target="../media/image251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hyperlink" Target="https://mybinder.org/v2/gh/zz4fap/t319_aprendizado_de_maquina/main?filepath=notebooks/regression/error_surface_example2.ipynb" TargetMode="Externa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mybinder.org/v2/gh/zz4fap/t319_aprendizado_de_maquina/main?filepath=labs/Laboratorio2.ipynb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zz4fap/t319_aprendizado_de_maquina/blob/main/docs/Resolu%C3%A7%C3%A3o%20e%20entrega%20dos%20laborat%C3%B3rios.pdf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7" Type="http://schemas.openxmlformats.org/officeDocument/2006/relationships/image" Target="../media/image34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32666AC8-2E17-4DB4-B0F5-60C640CCFD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19807"/>
            <a:ext cx="9144000" cy="2690156"/>
          </a:xfrm>
        </p:spPr>
        <p:txBody>
          <a:bodyPr>
            <a:normAutofit/>
          </a:bodyPr>
          <a:lstStyle/>
          <a:p>
            <a:r>
              <a:rPr lang="pt-BR" sz="5400" dirty="0" smtClean="0"/>
              <a:t>T319 - Introdução </a:t>
            </a:r>
            <a:r>
              <a:rPr lang="pt-BR" sz="5400" dirty="0"/>
              <a:t>ao Aprendizado de </a:t>
            </a:r>
            <a:r>
              <a:rPr lang="pt-BR" sz="5400" dirty="0" smtClean="0"/>
              <a:t>Máquina:</a:t>
            </a:r>
            <a:r>
              <a:rPr lang="pt-BR" dirty="0"/>
              <a:t/>
            </a:r>
            <a:br>
              <a:rPr lang="pt-BR" dirty="0"/>
            </a:br>
            <a:r>
              <a:rPr lang="pt-BR" b="1" i="1" dirty="0"/>
              <a:t>Regressão </a:t>
            </a:r>
            <a:r>
              <a:rPr lang="pt-BR" b="1" i="1" dirty="0" smtClean="0"/>
              <a:t>Linear (Parte I)</a:t>
            </a:r>
            <a:endParaRPr lang="pt-BR" b="1" i="1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xmlns="" id="{430EB894-B7D4-434C-9D1A-A14094D9BEEC}"/>
              </a:ext>
            </a:extLst>
          </p:cNvPr>
          <p:cNvSpPr txBox="1"/>
          <p:nvPr/>
        </p:nvSpPr>
        <p:spPr>
          <a:xfrm>
            <a:off x="7915802" y="5519955"/>
            <a:ext cx="400434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/>
              <a:t>Felipe Augusto Pereira de Figueiredo</a:t>
            </a:r>
          </a:p>
          <a:p>
            <a:r>
              <a:rPr lang="pt-BR" dirty="0"/>
              <a:t>felipe.figueiredo@inatel.br</a:t>
            </a:r>
          </a:p>
        </p:txBody>
      </p:sp>
      <p:pic>
        <p:nvPicPr>
          <p:cNvPr id="1026" name="Picture 2" descr="Logo">
            <a:extLst>
              <a:ext uri="{FF2B5EF4-FFF2-40B4-BE49-F238E27FC236}">
                <a16:creationId xmlns:a16="http://schemas.microsoft.com/office/drawing/2014/main" xmlns="" id="{3F2642E0-4F6A-4196-8F58-E77D36E9A3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59" b="28872"/>
          <a:stretch/>
        </p:blipFill>
        <p:spPr bwMode="auto">
          <a:xfrm>
            <a:off x="271853" y="5528345"/>
            <a:ext cx="2261388" cy="677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Image result for machine learning">
            <a:extLst>
              <a:ext uri="{FF2B5EF4-FFF2-40B4-BE49-F238E27FC236}">
                <a16:creationId xmlns:a16="http://schemas.microsoft.com/office/drawing/2014/main" xmlns="" id="{810CE0A2-4102-44A6-A370-175E7896CD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93" t="8107" r="14530" b="5794"/>
          <a:stretch/>
        </p:blipFill>
        <p:spPr bwMode="auto">
          <a:xfrm>
            <a:off x="4965305" y="3396429"/>
            <a:ext cx="2261389" cy="2237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3350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6" descr="Image result for scikit learn logo">
            <a:extLst>
              <a:ext uri="{FF2B5EF4-FFF2-40B4-BE49-F238E27FC236}">
                <a16:creationId xmlns:a16="http://schemas.microsoft.com/office/drawing/2014/main" xmlns="" id="{87129D40-D136-4716-8871-12CAEC6039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2314" y="2916923"/>
            <a:ext cx="2113420" cy="1139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87050"/>
            <a:ext cx="10515600" cy="780976"/>
          </a:xfrm>
        </p:spPr>
        <p:txBody>
          <a:bodyPr/>
          <a:lstStyle/>
          <a:p>
            <a:r>
              <a:rPr lang="pt-BR" dirty="0"/>
              <a:t>Regressão Linear em Python</a:t>
            </a:r>
            <a:endParaRPr lang="nl-BE" dirty="0"/>
          </a:p>
        </p:txBody>
      </p:sp>
      <p:sp>
        <p:nvSpPr>
          <p:cNvPr id="11" name="Rectangle 10"/>
          <p:cNvSpPr/>
          <p:nvPr/>
        </p:nvSpPr>
        <p:spPr>
          <a:xfrm>
            <a:off x="838200" y="940595"/>
            <a:ext cx="5066412" cy="39857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008000"/>
                </a:solidFill>
                <a:highlight>
                  <a:srgbClr val="FFFFFF"/>
                </a:highlight>
              </a:rPr>
              <a:t># Import all the necessary libraries.</a:t>
            </a:r>
            <a:endParaRPr lang="en-US" sz="11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nl-BE" sz="1100" b="1" dirty="0">
                <a:solidFill>
                  <a:srgbClr val="0000FF"/>
                </a:solidFill>
                <a:highlight>
                  <a:srgbClr val="FFFFFF"/>
                </a:highlight>
              </a:rPr>
              <a:t>import</a:t>
            </a:r>
            <a:r>
              <a:rPr lang="nl-BE" sz="11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nl-BE" sz="1100" dirty="0" err="1">
                <a:solidFill>
                  <a:srgbClr val="000000"/>
                </a:solidFill>
                <a:highlight>
                  <a:srgbClr val="FFFFFF"/>
                </a:highlight>
              </a:rPr>
              <a:t>numpy</a:t>
            </a:r>
            <a:r>
              <a:rPr lang="nl-BE" sz="11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nl-BE" sz="1100" b="1" dirty="0">
                <a:solidFill>
                  <a:srgbClr val="0000FF"/>
                </a:solidFill>
                <a:highlight>
                  <a:srgbClr val="FFFFFF"/>
                </a:highlight>
              </a:rPr>
              <a:t>as</a:t>
            </a:r>
            <a:r>
              <a:rPr lang="nl-BE" sz="11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nl-BE" sz="1100" dirty="0" err="1">
                <a:solidFill>
                  <a:srgbClr val="000000"/>
                </a:solidFill>
                <a:highlight>
                  <a:srgbClr val="FFFFFF"/>
                </a:highlight>
              </a:rPr>
              <a:t>np</a:t>
            </a:r>
            <a:endParaRPr lang="nl-BE" sz="11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endParaRPr lang="nl-BE" sz="11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nl-BE" sz="1100" dirty="0">
                <a:solidFill>
                  <a:srgbClr val="008000"/>
                </a:solidFill>
                <a:highlight>
                  <a:srgbClr val="FFFFFF"/>
                </a:highlight>
              </a:rPr>
              <a:t># </a:t>
            </a:r>
            <a:r>
              <a:rPr lang="nl-BE" sz="1100" dirty="0" err="1">
                <a:solidFill>
                  <a:srgbClr val="008000"/>
                </a:solidFill>
                <a:highlight>
                  <a:srgbClr val="FFFFFF"/>
                </a:highlight>
              </a:rPr>
              <a:t>Generate</a:t>
            </a:r>
            <a:r>
              <a:rPr lang="nl-BE" sz="1100" dirty="0">
                <a:solidFill>
                  <a:srgbClr val="008000"/>
                </a:solidFill>
                <a:highlight>
                  <a:srgbClr val="FFFFFF"/>
                </a:highlight>
              </a:rPr>
              <a:t> input/</a:t>
            </a:r>
            <a:r>
              <a:rPr lang="nl-BE" sz="1100" dirty="0" err="1">
                <a:solidFill>
                  <a:srgbClr val="008000"/>
                </a:solidFill>
                <a:highlight>
                  <a:srgbClr val="FFFFFF"/>
                </a:highlight>
              </a:rPr>
              <a:t>ouput</a:t>
            </a:r>
            <a:r>
              <a:rPr lang="nl-BE" sz="1100" dirty="0">
                <a:solidFill>
                  <a:srgbClr val="008000"/>
                </a:solidFill>
                <a:highlight>
                  <a:srgbClr val="FFFFFF"/>
                </a:highlight>
              </a:rPr>
              <a:t> (features/labels) </a:t>
            </a:r>
            <a:r>
              <a:rPr lang="nl-BE" sz="1100" dirty="0" err="1">
                <a:solidFill>
                  <a:srgbClr val="008000"/>
                </a:solidFill>
                <a:highlight>
                  <a:srgbClr val="FFFFFF"/>
                </a:highlight>
              </a:rPr>
              <a:t>values</a:t>
            </a:r>
            <a:r>
              <a:rPr lang="nl-BE" sz="1100" dirty="0">
                <a:solidFill>
                  <a:srgbClr val="008000"/>
                </a:solidFill>
                <a:highlight>
                  <a:srgbClr val="FFFFFF"/>
                </a:highlight>
              </a:rPr>
              <a:t>.</a:t>
            </a:r>
            <a:endParaRPr lang="nl-BE" sz="11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</a:rPr>
              <a:t>N </a:t>
            </a:r>
            <a:r>
              <a:rPr lang="en-US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100" dirty="0">
                <a:solidFill>
                  <a:srgbClr val="FF0000"/>
                </a:solidFill>
                <a:highlight>
                  <a:srgbClr val="FFFFFF"/>
                </a:highlight>
              </a:rPr>
              <a:t>100</a:t>
            </a:r>
            <a:r>
              <a:rPr lang="en-US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;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100" dirty="0">
                <a:solidFill>
                  <a:srgbClr val="008000"/>
                </a:solidFill>
                <a:highlight>
                  <a:srgbClr val="FFFFFF"/>
                </a:highlight>
              </a:rPr>
              <a:t># Number of observations.</a:t>
            </a:r>
            <a:endParaRPr lang="en-US" sz="11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endParaRPr lang="nl-BE" sz="11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nl-BE" sz="1100" dirty="0">
                <a:solidFill>
                  <a:srgbClr val="000000"/>
                </a:solidFill>
                <a:highlight>
                  <a:srgbClr val="FFFFFF"/>
                </a:highlight>
              </a:rPr>
              <a:t>x </a:t>
            </a:r>
            <a:r>
              <a:rPr lang="nl-BE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nl-BE" sz="11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nl-BE" sz="1100" dirty="0">
                <a:solidFill>
                  <a:srgbClr val="FF0000"/>
                </a:solidFill>
                <a:highlight>
                  <a:srgbClr val="FFFFFF"/>
                </a:highlight>
              </a:rPr>
              <a:t>2</a:t>
            </a:r>
            <a:r>
              <a:rPr lang="nl-BE" sz="11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nl-BE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*</a:t>
            </a:r>
            <a:r>
              <a:rPr lang="nl-BE" sz="11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nl-BE" sz="1100" dirty="0" err="1">
                <a:solidFill>
                  <a:srgbClr val="000000"/>
                </a:solidFill>
                <a:highlight>
                  <a:srgbClr val="FFFFFF"/>
                </a:highlight>
              </a:rPr>
              <a:t>np</a:t>
            </a:r>
            <a:r>
              <a:rPr lang="nl-BE" sz="11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nl-BE" sz="1100" dirty="0" err="1">
                <a:solidFill>
                  <a:srgbClr val="000000"/>
                </a:solidFill>
                <a:highlight>
                  <a:srgbClr val="FFFFFF"/>
                </a:highlight>
              </a:rPr>
              <a:t>random</a:t>
            </a:r>
            <a:r>
              <a:rPr lang="nl-BE" sz="11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nl-BE" sz="1100" dirty="0" err="1">
                <a:solidFill>
                  <a:srgbClr val="000000"/>
                </a:solidFill>
                <a:highlight>
                  <a:srgbClr val="FFFFFF"/>
                </a:highlight>
              </a:rPr>
              <a:t>rand</a:t>
            </a:r>
            <a:r>
              <a:rPr lang="nl-BE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nl-BE" sz="1100" dirty="0">
                <a:solidFill>
                  <a:srgbClr val="000000"/>
                </a:solidFill>
                <a:highlight>
                  <a:srgbClr val="FFFFFF"/>
                </a:highlight>
              </a:rPr>
              <a:t>N</a:t>
            </a:r>
            <a:r>
              <a:rPr lang="nl-BE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nl-BE" sz="11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nl-BE" sz="1100" dirty="0">
                <a:solidFill>
                  <a:srgbClr val="FF0000"/>
                </a:solidFill>
                <a:highlight>
                  <a:srgbClr val="FFFFFF"/>
                </a:highlight>
              </a:rPr>
              <a:t>1</a:t>
            </a:r>
            <a:r>
              <a:rPr lang="nl-BE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endParaRPr lang="nl-BE" sz="11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s-ES" sz="1100" dirty="0">
                <a:solidFill>
                  <a:srgbClr val="000000"/>
                </a:solidFill>
                <a:highlight>
                  <a:srgbClr val="FFFFFF"/>
                </a:highlight>
              </a:rPr>
              <a:t>y </a:t>
            </a:r>
            <a:r>
              <a:rPr lang="es-ES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s-ES" sz="11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sz="1100" dirty="0">
                <a:solidFill>
                  <a:srgbClr val="FF0000"/>
                </a:solidFill>
                <a:highlight>
                  <a:srgbClr val="FFFFFF"/>
                </a:highlight>
              </a:rPr>
              <a:t>4</a:t>
            </a:r>
            <a:r>
              <a:rPr lang="es-ES" sz="11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+</a:t>
            </a:r>
            <a:r>
              <a:rPr lang="es-ES" sz="11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sz="1100" dirty="0">
                <a:solidFill>
                  <a:srgbClr val="FF0000"/>
                </a:solidFill>
                <a:highlight>
                  <a:srgbClr val="FFFFFF"/>
                </a:highlight>
              </a:rPr>
              <a:t>3</a:t>
            </a:r>
            <a:r>
              <a:rPr lang="es-ES" sz="11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*</a:t>
            </a:r>
            <a:r>
              <a:rPr lang="es-ES" sz="1100" dirty="0">
                <a:solidFill>
                  <a:srgbClr val="000000"/>
                </a:solidFill>
                <a:highlight>
                  <a:srgbClr val="FFFFFF"/>
                </a:highlight>
              </a:rPr>
              <a:t> x </a:t>
            </a:r>
            <a:endParaRPr lang="es-ES" sz="1100" dirty="0" smtClean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s-ES" sz="1100" dirty="0" err="1" smtClean="0">
                <a:solidFill>
                  <a:srgbClr val="000000"/>
                </a:solidFill>
                <a:highlight>
                  <a:srgbClr val="FFFFFF"/>
                </a:highlight>
              </a:rPr>
              <a:t>y_noisy</a:t>
            </a:r>
            <a:r>
              <a:rPr lang="es-ES" sz="1100" dirty="0" smtClean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sz="1100" dirty="0">
                <a:solidFill>
                  <a:srgbClr val="000000"/>
                </a:solidFill>
                <a:highlight>
                  <a:srgbClr val="FFFFFF"/>
                </a:highlight>
              </a:rPr>
              <a:t>= y </a:t>
            </a:r>
            <a:r>
              <a:rPr lang="es-ES" sz="1100" b="1" dirty="0" smtClean="0">
                <a:solidFill>
                  <a:srgbClr val="000080"/>
                </a:solidFill>
                <a:highlight>
                  <a:srgbClr val="FFFFFF"/>
                </a:highlight>
              </a:rPr>
              <a:t>+</a:t>
            </a:r>
            <a:r>
              <a:rPr lang="es-ES" sz="1100" dirty="0" smtClean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sz="1100" dirty="0" err="1">
                <a:solidFill>
                  <a:srgbClr val="000000"/>
                </a:solidFill>
                <a:highlight>
                  <a:srgbClr val="FFFFFF"/>
                </a:highlight>
              </a:rPr>
              <a:t>np.random.randn</a:t>
            </a:r>
            <a:r>
              <a:rPr lang="es-ES" sz="1100" dirty="0">
                <a:solidFill>
                  <a:srgbClr val="000000"/>
                </a:solidFill>
                <a:highlight>
                  <a:srgbClr val="FFFFFF"/>
                </a:highlight>
              </a:rPr>
              <a:t>(N</a:t>
            </a:r>
            <a:r>
              <a:rPr lang="es-ES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s-ES" sz="11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sz="1100" dirty="0">
                <a:solidFill>
                  <a:srgbClr val="FF0000"/>
                </a:solidFill>
                <a:highlight>
                  <a:srgbClr val="FFFFFF"/>
                </a:highlight>
              </a:rPr>
              <a:t>1</a:t>
            </a:r>
            <a:r>
              <a:rPr lang="es-ES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endParaRPr lang="es-ES" sz="11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endParaRPr lang="nl-BE" sz="11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100" dirty="0">
                <a:solidFill>
                  <a:srgbClr val="008000"/>
                </a:solidFill>
                <a:highlight>
                  <a:srgbClr val="FFFFFF"/>
                </a:highlight>
              </a:rPr>
              <a:t># Solve by applying the least-Squares method.</a:t>
            </a:r>
            <a:endParaRPr lang="en-US" sz="11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100" dirty="0">
                <a:solidFill>
                  <a:srgbClr val="008000"/>
                </a:solidFill>
                <a:highlight>
                  <a:srgbClr val="FFFFFF"/>
                </a:highlight>
              </a:rPr>
              <a:t># We use the </a:t>
            </a:r>
            <a:r>
              <a:rPr lang="en-US" sz="1100" dirty="0" err="1">
                <a:solidFill>
                  <a:srgbClr val="008000"/>
                </a:solidFill>
                <a:highlight>
                  <a:srgbClr val="FFFFFF"/>
                </a:highlight>
              </a:rPr>
              <a:t>inv</a:t>
            </a:r>
            <a:r>
              <a:rPr lang="en-US" sz="1100" dirty="0">
                <a:solidFill>
                  <a:srgbClr val="008000"/>
                </a:solidFill>
                <a:highlight>
                  <a:srgbClr val="FFFFFF"/>
                </a:highlight>
              </a:rPr>
              <a:t>() function from </a:t>
            </a:r>
            <a:r>
              <a:rPr lang="en-US" sz="1100" dirty="0" err="1">
                <a:solidFill>
                  <a:srgbClr val="008000"/>
                </a:solidFill>
                <a:highlight>
                  <a:srgbClr val="FFFFFF"/>
                </a:highlight>
              </a:rPr>
              <a:t>NumPy’s</a:t>
            </a:r>
            <a:r>
              <a:rPr lang="en-US" sz="1100" dirty="0">
                <a:solidFill>
                  <a:srgbClr val="008000"/>
                </a:solidFill>
                <a:highlight>
                  <a:srgbClr val="FFFFFF"/>
                </a:highlight>
              </a:rPr>
              <a:t> Linear Algebra module (</a:t>
            </a:r>
            <a:r>
              <a:rPr lang="en-US" sz="1100" dirty="0" err="1">
                <a:solidFill>
                  <a:srgbClr val="008000"/>
                </a:solidFill>
                <a:highlight>
                  <a:srgbClr val="FFFFFF"/>
                </a:highlight>
              </a:rPr>
              <a:t>np.linalg</a:t>
            </a:r>
            <a:r>
              <a:rPr lang="en-US" sz="1100" dirty="0">
                <a:solidFill>
                  <a:srgbClr val="008000"/>
                </a:solidFill>
                <a:highlight>
                  <a:srgbClr val="FFFFFF"/>
                </a:highlight>
              </a:rPr>
              <a:t>) to compute the inverse of a matrix.</a:t>
            </a:r>
            <a:endParaRPr lang="en-US" sz="11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100" dirty="0">
                <a:solidFill>
                  <a:srgbClr val="008000"/>
                </a:solidFill>
                <a:highlight>
                  <a:srgbClr val="FFFFFF"/>
                </a:highlight>
              </a:rPr>
              <a:t># We use dot() method for matrix multiplication.</a:t>
            </a:r>
            <a:endParaRPr lang="en-US" sz="11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100" dirty="0" err="1">
                <a:solidFill>
                  <a:srgbClr val="000000"/>
                </a:solidFill>
                <a:highlight>
                  <a:srgbClr val="FFFFFF"/>
                </a:highlight>
              </a:rPr>
              <a:t>X_b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100" dirty="0" err="1">
                <a:solidFill>
                  <a:srgbClr val="000000"/>
                </a:solidFill>
                <a:highlight>
                  <a:srgbClr val="FFFFFF"/>
                </a:highlight>
              </a:rPr>
              <a:t>np</a:t>
            </a:r>
            <a:r>
              <a:rPr lang="en-US" sz="11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n-US" sz="1100" dirty="0" err="1">
                <a:solidFill>
                  <a:srgbClr val="000000"/>
                </a:solidFill>
                <a:highlight>
                  <a:srgbClr val="FFFFFF"/>
                </a:highlight>
              </a:rPr>
              <a:t>c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</a:rPr>
              <a:t>_</a:t>
            </a:r>
            <a:r>
              <a:rPr lang="en-US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[</a:t>
            </a:r>
            <a:r>
              <a:rPr lang="en-US" sz="1100" dirty="0" err="1">
                <a:solidFill>
                  <a:srgbClr val="000000"/>
                </a:solidFill>
                <a:highlight>
                  <a:srgbClr val="FFFFFF"/>
                </a:highlight>
              </a:rPr>
              <a:t>np</a:t>
            </a:r>
            <a:r>
              <a:rPr lang="en-US" sz="11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n-US" sz="1100" dirty="0" err="1">
                <a:solidFill>
                  <a:srgbClr val="000000"/>
                </a:solidFill>
                <a:highlight>
                  <a:srgbClr val="FFFFFF"/>
                </a:highlight>
              </a:rPr>
              <a:t>ones</a:t>
            </a:r>
            <a:r>
              <a:rPr lang="en-US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((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</a:rPr>
              <a:t>N</a:t>
            </a:r>
            <a:r>
              <a:rPr lang="en-US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100" dirty="0">
                <a:solidFill>
                  <a:srgbClr val="FF0000"/>
                </a:solidFill>
                <a:highlight>
                  <a:srgbClr val="FFFFFF"/>
                </a:highlight>
              </a:rPr>
              <a:t>1</a:t>
            </a:r>
            <a:r>
              <a:rPr lang="en-US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)),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</a:rPr>
              <a:t> x</a:t>
            </a:r>
            <a:r>
              <a:rPr lang="en-US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]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100" dirty="0">
                <a:solidFill>
                  <a:srgbClr val="008000"/>
                </a:solidFill>
                <a:highlight>
                  <a:srgbClr val="FFFFFF"/>
                </a:highlight>
              </a:rPr>
              <a:t># add x0 = 1 to each instance</a:t>
            </a:r>
            <a:endParaRPr lang="en-US" sz="11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nl-BE" sz="1100" dirty="0">
                <a:solidFill>
                  <a:srgbClr val="000000"/>
                </a:solidFill>
                <a:highlight>
                  <a:srgbClr val="FFFFFF"/>
                </a:highlight>
              </a:rPr>
              <a:t>a_optimum </a:t>
            </a:r>
            <a:r>
              <a:rPr lang="nl-BE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nl-BE" sz="1100" dirty="0">
                <a:solidFill>
                  <a:srgbClr val="000000"/>
                </a:solidFill>
                <a:highlight>
                  <a:srgbClr val="FFFFFF"/>
                </a:highlight>
              </a:rPr>
              <a:t> np</a:t>
            </a:r>
            <a:r>
              <a:rPr lang="nl-BE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nl-BE" sz="1100" dirty="0">
                <a:solidFill>
                  <a:srgbClr val="000000"/>
                </a:solidFill>
                <a:highlight>
                  <a:srgbClr val="FFFFFF"/>
                </a:highlight>
              </a:rPr>
              <a:t>linalg</a:t>
            </a:r>
            <a:r>
              <a:rPr lang="nl-BE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nl-BE" sz="1100" dirty="0">
                <a:solidFill>
                  <a:srgbClr val="000000"/>
                </a:solidFill>
                <a:highlight>
                  <a:srgbClr val="FFFFFF"/>
                </a:highlight>
              </a:rPr>
              <a:t>inv</a:t>
            </a:r>
            <a:r>
              <a:rPr lang="nl-BE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nl-BE" sz="1100" dirty="0">
                <a:solidFill>
                  <a:srgbClr val="000000"/>
                </a:solidFill>
                <a:highlight>
                  <a:srgbClr val="FFFFFF"/>
                </a:highlight>
              </a:rPr>
              <a:t>X_b</a:t>
            </a:r>
            <a:r>
              <a:rPr lang="nl-BE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nl-BE" sz="1100" dirty="0">
                <a:solidFill>
                  <a:srgbClr val="000000"/>
                </a:solidFill>
                <a:highlight>
                  <a:srgbClr val="FFFFFF"/>
                </a:highlight>
              </a:rPr>
              <a:t>T</a:t>
            </a:r>
            <a:r>
              <a:rPr lang="nl-BE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nl-BE" sz="1100" dirty="0">
                <a:solidFill>
                  <a:srgbClr val="000000"/>
                </a:solidFill>
                <a:highlight>
                  <a:srgbClr val="FFFFFF"/>
                </a:highlight>
              </a:rPr>
              <a:t>dot</a:t>
            </a:r>
            <a:r>
              <a:rPr lang="nl-BE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nl-BE" sz="1100" dirty="0">
                <a:solidFill>
                  <a:srgbClr val="000000"/>
                </a:solidFill>
                <a:highlight>
                  <a:srgbClr val="FFFFFF"/>
                </a:highlight>
              </a:rPr>
              <a:t>X_b</a:t>
            </a:r>
            <a:r>
              <a:rPr lang="nl-BE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)).</a:t>
            </a:r>
            <a:r>
              <a:rPr lang="nl-BE" sz="1100" dirty="0">
                <a:solidFill>
                  <a:srgbClr val="000000"/>
                </a:solidFill>
                <a:highlight>
                  <a:srgbClr val="FFFFFF"/>
                </a:highlight>
              </a:rPr>
              <a:t>dot</a:t>
            </a:r>
            <a:r>
              <a:rPr lang="nl-BE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nl-BE" sz="1100" dirty="0">
                <a:solidFill>
                  <a:srgbClr val="000000"/>
                </a:solidFill>
                <a:highlight>
                  <a:srgbClr val="FFFFFF"/>
                </a:highlight>
              </a:rPr>
              <a:t>X_b</a:t>
            </a:r>
            <a:r>
              <a:rPr lang="nl-BE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nl-BE" sz="1100" dirty="0">
                <a:solidFill>
                  <a:srgbClr val="000000"/>
                </a:solidFill>
                <a:highlight>
                  <a:srgbClr val="FFFFFF"/>
                </a:highlight>
              </a:rPr>
              <a:t>T</a:t>
            </a:r>
            <a:r>
              <a:rPr lang="nl-BE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).</a:t>
            </a:r>
            <a:r>
              <a:rPr lang="nl-BE" sz="1100" dirty="0" smtClean="0">
                <a:solidFill>
                  <a:srgbClr val="000000"/>
                </a:solidFill>
                <a:highlight>
                  <a:srgbClr val="FFFFFF"/>
                </a:highlight>
              </a:rPr>
              <a:t>dot</a:t>
            </a:r>
            <a:r>
              <a:rPr lang="nl-BE" sz="1100" b="1" dirty="0" smtClean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s-ES" sz="1100" dirty="0" err="1">
                <a:solidFill>
                  <a:srgbClr val="000000"/>
                </a:solidFill>
                <a:highlight>
                  <a:srgbClr val="FFFFFF"/>
                </a:highlight>
              </a:rPr>
              <a:t>y_noisy</a:t>
            </a:r>
            <a:r>
              <a:rPr lang="nl-BE" sz="1100" b="1" dirty="0" smtClean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endParaRPr lang="nl-BE" sz="11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endParaRPr lang="nl-BE" sz="11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nl-BE" sz="1100" dirty="0">
                <a:solidFill>
                  <a:srgbClr val="008000"/>
                </a:solidFill>
                <a:highlight>
                  <a:srgbClr val="FFFFFF"/>
                </a:highlight>
              </a:rPr>
              <a:t># Print best solution.</a:t>
            </a:r>
            <a:endParaRPr lang="nl-BE" sz="11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nl-BE" sz="1100" b="1" dirty="0">
                <a:solidFill>
                  <a:srgbClr val="880088"/>
                </a:solidFill>
                <a:highlight>
                  <a:srgbClr val="FFFFFF"/>
                </a:highlight>
              </a:rPr>
              <a:t>print</a:t>
            </a:r>
            <a:r>
              <a:rPr lang="nl-BE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nl-BE" sz="1100" dirty="0">
                <a:solidFill>
                  <a:srgbClr val="808080"/>
                </a:solidFill>
                <a:highlight>
                  <a:srgbClr val="FFFFFF"/>
                </a:highlight>
              </a:rPr>
              <a:t>'a0: %1.4f'</a:t>
            </a:r>
            <a:r>
              <a:rPr lang="nl-BE" sz="11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nl-BE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%</a:t>
            </a:r>
            <a:r>
              <a:rPr lang="nl-BE" sz="11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nl-BE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nl-BE" sz="1100" dirty="0" err="1">
                <a:solidFill>
                  <a:srgbClr val="000000"/>
                </a:solidFill>
                <a:highlight>
                  <a:srgbClr val="FFFFFF"/>
                </a:highlight>
              </a:rPr>
              <a:t>a_optimum</a:t>
            </a:r>
            <a:r>
              <a:rPr lang="nl-BE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[</a:t>
            </a:r>
            <a:r>
              <a:rPr lang="nl-BE" sz="1100" dirty="0">
                <a:solidFill>
                  <a:srgbClr val="FF0000"/>
                </a:solidFill>
                <a:highlight>
                  <a:srgbClr val="FFFFFF"/>
                </a:highlight>
              </a:rPr>
              <a:t>0</a:t>
            </a:r>
            <a:r>
              <a:rPr lang="nl-BE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][</a:t>
            </a:r>
            <a:r>
              <a:rPr lang="nl-BE" sz="1100" dirty="0">
                <a:solidFill>
                  <a:srgbClr val="FF0000"/>
                </a:solidFill>
                <a:highlight>
                  <a:srgbClr val="FFFFFF"/>
                </a:highlight>
              </a:rPr>
              <a:t>0</a:t>
            </a:r>
            <a:r>
              <a:rPr lang="nl-BE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]))</a:t>
            </a:r>
            <a:endParaRPr lang="nl-BE" sz="11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nl-BE" sz="1100" b="1" dirty="0">
                <a:solidFill>
                  <a:srgbClr val="880088"/>
                </a:solidFill>
                <a:highlight>
                  <a:srgbClr val="FFFFFF"/>
                </a:highlight>
              </a:rPr>
              <a:t>print</a:t>
            </a:r>
            <a:r>
              <a:rPr lang="nl-BE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nl-BE" sz="1100" dirty="0">
                <a:solidFill>
                  <a:srgbClr val="808080"/>
                </a:solidFill>
                <a:highlight>
                  <a:srgbClr val="FFFFFF"/>
                </a:highlight>
              </a:rPr>
              <a:t>'a1: %1.4f'</a:t>
            </a:r>
            <a:r>
              <a:rPr lang="nl-BE" sz="11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nl-BE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% (</a:t>
            </a:r>
            <a:r>
              <a:rPr lang="nl-BE" sz="1100" dirty="0" err="1">
                <a:solidFill>
                  <a:srgbClr val="000000"/>
                </a:solidFill>
                <a:highlight>
                  <a:srgbClr val="FFFFFF"/>
                </a:highlight>
              </a:rPr>
              <a:t>a_optimum</a:t>
            </a:r>
            <a:r>
              <a:rPr lang="nl-BE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[</a:t>
            </a:r>
            <a:r>
              <a:rPr lang="nl-BE" sz="1100" dirty="0">
                <a:solidFill>
                  <a:srgbClr val="FF0000"/>
                </a:solidFill>
                <a:highlight>
                  <a:srgbClr val="FFFFFF"/>
                </a:highlight>
              </a:rPr>
              <a:t>1</a:t>
            </a:r>
            <a:r>
              <a:rPr lang="nl-BE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][</a:t>
            </a:r>
            <a:r>
              <a:rPr lang="nl-BE" sz="1100" dirty="0">
                <a:solidFill>
                  <a:srgbClr val="FF0000"/>
                </a:solidFill>
                <a:highlight>
                  <a:srgbClr val="FFFFFF"/>
                </a:highlight>
              </a:rPr>
              <a:t>0</a:t>
            </a:r>
            <a:r>
              <a:rPr lang="nl-BE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]))</a:t>
            </a:r>
          </a:p>
          <a:p>
            <a:endParaRPr lang="nl-BE" sz="11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nl-BE" sz="1100" dirty="0">
                <a:solidFill>
                  <a:srgbClr val="000000"/>
                </a:solidFill>
                <a:highlight>
                  <a:srgbClr val="FFFFFF"/>
                </a:highlight>
              </a:rPr>
              <a:t>a0</a:t>
            </a:r>
            <a:r>
              <a:rPr lang="nl-BE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:</a:t>
            </a:r>
            <a:r>
              <a:rPr lang="nl-BE" sz="11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100" dirty="0" smtClean="0">
                <a:solidFill>
                  <a:srgbClr val="FF0000"/>
                </a:solidFill>
                <a:highlight>
                  <a:srgbClr val="FFFFFF"/>
                </a:highlight>
              </a:rPr>
              <a:t>4.0763</a:t>
            </a:r>
            <a:r>
              <a:rPr lang="nl-BE" sz="1100" dirty="0" smtClean="0">
                <a:solidFill>
                  <a:srgbClr val="FF0000"/>
                </a:solidFill>
                <a:highlight>
                  <a:srgbClr val="FFFFFF"/>
                </a:highlight>
              </a:rPr>
              <a:t> </a:t>
            </a:r>
            <a:endParaRPr lang="nl-BE" sz="1100" dirty="0">
              <a:solidFill>
                <a:srgbClr val="FF0000"/>
              </a:solidFill>
              <a:highlight>
                <a:srgbClr val="FFFFFF"/>
              </a:highlight>
            </a:endParaRPr>
          </a:p>
          <a:p>
            <a:r>
              <a:rPr lang="nl-BE" sz="1100" dirty="0">
                <a:solidFill>
                  <a:srgbClr val="000000"/>
                </a:solidFill>
                <a:highlight>
                  <a:srgbClr val="FFFFFF"/>
                </a:highlight>
              </a:rPr>
              <a:t>a1</a:t>
            </a:r>
            <a:r>
              <a:rPr lang="nl-BE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:</a:t>
            </a:r>
            <a:r>
              <a:rPr lang="nl-BE" sz="11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100" dirty="0" smtClean="0">
                <a:solidFill>
                  <a:srgbClr val="FF0000"/>
                </a:solidFill>
                <a:highlight>
                  <a:srgbClr val="FFFFFF"/>
                </a:highlight>
              </a:rPr>
              <a:t>2.9413</a:t>
            </a:r>
            <a:endParaRPr lang="nl-BE" sz="1100" dirty="0">
              <a:solidFill>
                <a:srgbClr val="FF0000"/>
              </a:solidFill>
              <a:highlight>
                <a:srgbClr val="FFFFFF"/>
              </a:highlight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248401" y="946753"/>
            <a:ext cx="5404884" cy="22929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008000"/>
                </a:solidFill>
                <a:highlight>
                  <a:srgbClr val="FFFFFF"/>
                </a:highlight>
              </a:rPr>
              <a:t># The equivalent solution using the </a:t>
            </a:r>
            <a:r>
              <a:rPr lang="en-US" sz="1100" dirty="0" err="1">
                <a:solidFill>
                  <a:srgbClr val="008000"/>
                </a:solidFill>
                <a:highlight>
                  <a:srgbClr val="FFFFFF"/>
                </a:highlight>
              </a:rPr>
              <a:t>Scikit</a:t>
            </a:r>
            <a:r>
              <a:rPr lang="en-US" sz="1100" dirty="0">
                <a:solidFill>
                  <a:srgbClr val="008000"/>
                </a:solidFill>
                <a:highlight>
                  <a:srgbClr val="FFFFFF"/>
                </a:highlight>
              </a:rPr>
              <a:t>-Learn library is given below</a:t>
            </a:r>
            <a:endParaRPr lang="en-US" sz="11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100" dirty="0">
                <a:solidFill>
                  <a:srgbClr val="008000"/>
                </a:solidFill>
                <a:highlight>
                  <a:srgbClr val="FFFFFF"/>
                </a:highlight>
              </a:rPr>
              <a:t># Import the linear regression module form the library.</a:t>
            </a:r>
            <a:endParaRPr lang="en-US" sz="11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nl-BE" sz="1100" b="1" dirty="0" err="1">
                <a:solidFill>
                  <a:srgbClr val="0000FF"/>
                </a:solidFill>
                <a:highlight>
                  <a:srgbClr val="FFFFFF"/>
                </a:highlight>
              </a:rPr>
              <a:t>from</a:t>
            </a:r>
            <a:r>
              <a:rPr lang="nl-BE" sz="11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nl-BE" sz="1100" dirty="0" err="1">
                <a:solidFill>
                  <a:srgbClr val="000000"/>
                </a:solidFill>
                <a:highlight>
                  <a:srgbClr val="FFFFFF"/>
                </a:highlight>
              </a:rPr>
              <a:t>sklearn</a:t>
            </a:r>
            <a:r>
              <a:rPr lang="nl-BE" sz="11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nl-BE" sz="1100" dirty="0" err="1">
                <a:solidFill>
                  <a:srgbClr val="000000"/>
                </a:solidFill>
                <a:highlight>
                  <a:srgbClr val="FFFFFF"/>
                </a:highlight>
              </a:rPr>
              <a:t>linear_model</a:t>
            </a:r>
            <a:r>
              <a:rPr lang="nl-BE" sz="11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nl-BE" sz="1100" b="1" dirty="0">
                <a:solidFill>
                  <a:srgbClr val="0000FF"/>
                </a:solidFill>
                <a:highlight>
                  <a:srgbClr val="FFFFFF"/>
                </a:highlight>
              </a:rPr>
              <a:t>import</a:t>
            </a:r>
            <a:r>
              <a:rPr lang="nl-BE" sz="11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nl-BE" sz="1100" dirty="0" err="1">
                <a:solidFill>
                  <a:srgbClr val="000000"/>
                </a:solidFill>
                <a:highlight>
                  <a:srgbClr val="FFFFFF"/>
                </a:highlight>
              </a:rPr>
              <a:t>LinearRegression</a:t>
            </a:r>
            <a:endParaRPr lang="nl-BE" sz="11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endParaRPr lang="nl-BE" sz="11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nl-BE" sz="1100" dirty="0" err="1">
                <a:solidFill>
                  <a:srgbClr val="000000"/>
                </a:solidFill>
                <a:highlight>
                  <a:srgbClr val="FFFFFF"/>
                </a:highlight>
              </a:rPr>
              <a:t>lin_reg</a:t>
            </a:r>
            <a:r>
              <a:rPr lang="nl-BE" sz="11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nl-BE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nl-BE" sz="11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nl-BE" sz="1100" dirty="0" err="1">
                <a:solidFill>
                  <a:srgbClr val="000000"/>
                </a:solidFill>
                <a:highlight>
                  <a:srgbClr val="FFFFFF"/>
                </a:highlight>
              </a:rPr>
              <a:t>LinearRegression</a:t>
            </a:r>
            <a:r>
              <a:rPr lang="nl-BE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()</a:t>
            </a:r>
            <a:r>
              <a:rPr lang="nl-BE" sz="11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nl-BE" sz="1100" dirty="0">
                <a:solidFill>
                  <a:srgbClr val="008000"/>
                </a:solidFill>
                <a:highlight>
                  <a:srgbClr val="FFFFFF"/>
                </a:highlight>
              </a:rPr>
              <a:t># </a:t>
            </a:r>
            <a:r>
              <a:rPr lang="nl-BE" sz="1100" dirty="0" err="1">
                <a:solidFill>
                  <a:srgbClr val="008000"/>
                </a:solidFill>
                <a:highlight>
                  <a:srgbClr val="FFFFFF"/>
                </a:highlight>
              </a:rPr>
              <a:t>instantiate</a:t>
            </a:r>
            <a:r>
              <a:rPr lang="nl-BE" sz="1100" dirty="0">
                <a:solidFill>
                  <a:srgbClr val="008000"/>
                </a:solidFill>
                <a:highlight>
                  <a:srgbClr val="FFFFFF"/>
                </a:highlight>
              </a:rPr>
              <a:t> it.</a:t>
            </a:r>
            <a:endParaRPr lang="nl-BE" sz="11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nl-BE" sz="1100" dirty="0">
                <a:solidFill>
                  <a:srgbClr val="000000"/>
                </a:solidFill>
                <a:highlight>
                  <a:srgbClr val="FFFFFF"/>
                </a:highlight>
              </a:rPr>
              <a:t>lin_reg</a:t>
            </a:r>
            <a:r>
              <a:rPr lang="nl-BE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nl-BE" sz="1100" dirty="0">
                <a:solidFill>
                  <a:srgbClr val="000000"/>
                </a:solidFill>
                <a:highlight>
                  <a:srgbClr val="FFFFFF"/>
                </a:highlight>
              </a:rPr>
              <a:t>fit</a:t>
            </a:r>
            <a:r>
              <a:rPr lang="nl-BE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nl-BE" sz="1100" dirty="0">
                <a:solidFill>
                  <a:srgbClr val="000000"/>
                </a:solidFill>
                <a:highlight>
                  <a:srgbClr val="FFFFFF"/>
                </a:highlight>
              </a:rPr>
              <a:t>x</a:t>
            </a:r>
            <a:r>
              <a:rPr lang="nl-BE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nl-BE" sz="11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sz="1100" dirty="0" err="1">
                <a:solidFill>
                  <a:srgbClr val="000000"/>
                </a:solidFill>
                <a:highlight>
                  <a:srgbClr val="FFFFFF"/>
                </a:highlight>
              </a:rPr>
              <a:t>y_noisy</a:t>
            </a:r>
            <a:r>
              <a:rPr lang="nl-BE" sz="1100" b="1" dirty="0" smtClean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endParaRPr lang="nl-BE" sz="11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endParaRPr lang="nl-BE" sz="11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100" b="1" dirty="0">
                <a:solidFill>
                  <a:srgbClr val="880088"/>
                </a:solidFill>
                <a:highlight>
                  <a:srgbClr val="FFFFFF"/>
                </a:highlight>
              </a:rPr>
              <a:t>print</a:t>
            </a:r>
            <a:r>
              <a:rPr lang="en-US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US" sz="1100" dirty="0">
                <a:solidFill>
                  <a:srgbClr val="808080"/>
                </a:solidFill>
                <a:highlight>
                  <a:srgbClr val="FFFFFF"/>
                </a:highlight>
              </a:rPr>
              <a:t>'a0: </a:t>
            </a:r>
            <a:r>
              <a:rPr lang="nl-BE" sz="1100" dirty="0">
                <a:solidFill>
                  <a:srgbClr val="808080"/>
                </a:solidFill>
                <a:highlight>
                  <a:srgbClr val="FFFFFF"/>
                </a:highlight>
              </a:rPr>
              <a:t>%1.4f </a:t>
            </a:r>
            <a:r>
              <a:rPr lang="en-US" sz="1100" dirty="0">
                <a:solidFill>
                  <a:srgbClr val="808080"/>
                </a:solidFill>
                <a:highlight>
                  <a:srgbClr val="FFFFFF"/>
                </a:highlight>
              </a:rPr>
              <a:t>'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% (</a:t>
            </a:r>
            <a:r>
              <a:rPr lang="en-US" sz="1100" dirty="0" err="1">
                <a:solidFill>
                  <a:srgbClr val="000000"/>
                </a:solidFill>
                <a:highlight>
                  <a:srgbClr val="FFFFFF"/>
                </a:highlight>
              </a:rPr>
              <a:t>lin_reg</a:t>
            </a:r>
            <a:r>
              <a:rPr lang="en-US" sz="11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n-US" sz="1100" dirty="0" err="1">
                <a:solidFill>
                  <a:srgbClr val="000000"/>
                </a:solidFill>
                <a:highlight>
                  <a:srgbClr val="FFFFFF"/>
                </a:highlight>
              </a:rPr>
              <a:t>intercept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</a:rPr>
              <a:t>_</a:t>
            </a:r>
            <a:r>
              <a:rPr lang="en-US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[</a:t>
            </a:r>
            <a:r>
              <a:rPr lang="en-US" sz="1100" dirty="0">
                <a:solidFill>
                  <a:srgbClr val="FF0000"/>
                </a:solidFill>
                <a:highlight>
                  <a:srgbClr val="FFFFFF"/>
                </a:highlight>
              </a:rPr>
              <a:t>0</a:t>
            </a:r>
            <a:r>
              <a:rPr lang="en-US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]))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100" dirty="0">
                <a:solidFill>
                  <a:srgbClr val="008000"/>
                </a:solidFill>
                <a:highlight>
                  <a:srgbClr val="FFFFFF"/>
                </a:highlight>
              </a:rPr>
              <a:t># Value that crosses the y-axis when all features are equal to 0.</a:t>
            </a:r>
            <a:endParaRPr lang="en-US" sz="11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100" b="1" dirty="0">
                <a:solidFill>
                  <a:srgbClr val="880088"/>
                </a:solidFill>
                <a:highlight>
                  <a:srgbClr val="FFFFFF"/>
                </a:highlight>
              </a:rPr>
              <a:t>print</a:t>
            </a:r>
            <a:r>
              <a:rPr lang="en-US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US" sz="1100" dirty="0">
                <a:solidFill>
                  <a:srgbClr val="808080"/>
                </a:solidFill>
                <a:highlight>
                  <a:srgbClr val="FFFFFF"/>
                </a:highlight>
              </a:rPr>
              <a:t>'a1: </a:t>
            </a:r>
            <a:r>
              <a:rPr lang="nl-BE" sz="1100" dirty="0">
                <a:solidFill>
                  <a:srgbClr val="808080"/>
                </a:solidFill>
                <a:highlight>
                  <a:srgbClr val="FFFFFF"/>
                </a:highlight>
              </a:rPr>
              <a:t>%1.4f </a:t>
            </a:r>
            <a:r>
              <a:rPr lang="en-US" sz="1100" dirty="0">
                <a:solidFill>
                  <a:srgbClr val="808080"/>
                </a:solidFill>
                <a:highlight>
                  <a:srgbClr val="FFFFFF"/>
                </a:highlight>
              </a:rPr>
              <a:t>'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% (</a:t>
            </a:r>
            <a:r>
              <a:rPr lang="en-US" sz="1100" dirty="0" err="1">
                <a:solidFill>
                  <a:srgbClr val="000000"/>
                </a:solidFill>
                <a:highlight>
                  <a:srgbClr val="FFFFFF"/>
                </a:highlight>
              </a:rPr>
              <a:t>lin_reg</a:t>
            </a:r>
            <a:r>
              <a:rPr lang="en-US" sz="11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n-US" sz="1100" dirty="0" err="1">
                <a:solidFill>
                  <a:srgbClr val="000000"/>
                </a:solidFill>
                <a:highlight>
                  <a:srgbClr val="FFFFFF"/>
                </a:highlight>
              </a:rPr>
              <a:t>coef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</a:rPr>
              <a:t>_</a:t>
            </a:r>
            <a:r>
              <a:rPr lang="en-US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[</a:t>
            </a:r>
            <a:r>
              <a:rPr lang="en-US" sz="1100" dirty="0">
                <a:solidFill>
                  <a:srgbClr val="FF0000"/>
                </a:solidFill>
                <a:highlight>
                  <a:srgbClr val="FFFFFF"/>
                </a:highlight>
              </a:rPr>
              <a:t>0</a:t>
            </a:r>
            <a:r>
              <a:rPr lang="en-US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][</a:t>
            </a:r>
            <a:r>
              <a:rPr lang="en-US" sz="1100" dirty="0">
                <a:solidFill>
                  <a:srgbClr val="FF0000"/>
                </a:solidFill>
                <a:highlight>
                  <a:srgbClr val="FFFFFF"/>
                </a:highlight>
              </a:rPr>
              <a:t>0</a:t>
            </a:r>
            <a:r>
              <a:rPr lang="en-US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]))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100" dirty="0">
                <a:solidFill>
                  <a:srgbClr val="008000"/>
                </a:solidFill>
                <a:highlight>
                  <a:srgbClr val="FFFFFF"/>
                </a:highlight>
              </a:rPr>
              <a:t># parameters associated with the features.</a:t>
            </a:r>
          </a:p>
          <a:p>
            <a:endParaRPr lang="nl-BE" sz="11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nl-BE" sz="1100" dirty="0">
                <a:solidFill>
                  <a:srgbClr val="000000"/>
                </a:solidFill>
                <a:highlight>
                  <a:srgbClr val="FFFFFF"/>
                </a:highlight>
              </a:rPr>
              <a:t>a0</a:t>
            </a:r>
            <a:r>
              <a:rPr lang="nl-BE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:</a:t>
            </a:r>
            <a:r>
              <a:rPr lang="nl-BE" sz="11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100" dirty="0">
                <a:solidFill>
                  <a:srgbClr val="FF0000"/>
                </a:solidFill>
                <a:highlight>
                  <a:srgbClr val="FFFFFF"/>
                </a:highlight>
              </a:rPr>
              <a:t>4.0763</a:t>
            </a:r>
            <a:r>
              <a:rPr lang="nl-BE" sz="1100" dirty="0">
                <a:solidFill>
                  <a:srgbClr val="FF0000"/>
                </a:solidFill>
                <a:highlight>
                  <a:srgbClr val="FFFFFF"/>
                </a:highlight>
              </a:rPr>
              <a:t> </a:t>
            </a:r>
          </a:p>
          <a:p>
            <a:r>
              <a:rPr lang="nl-BE" sz="1100" dirty="0">
                <a:solidFill>
                  <a:srgbClr val="000000"/>
                </a:solidFill>
                <a:highlight>
                  <a:srgbClr val="FFFFFF"/>
                </a:highlight>
              </a:rPr>
              <a:t>a1</a:t>
            </a:r>
            <a:r>
              <a:rPr lang="nl-BE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:</a:t>
            </a:r>
            <a:r>
              <a:rPr lang="nl-BE" sz="11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100" dirty="0">
                <a:solidFill>
                  <a:srgbClr val="FF0000"/>
                </a:solidFill>
                <a:highlight>
                  <a:srgbClr val="FFFFFF"/>
                </a:highlight>
              </a:rPr>
              <a:t>2.9413</a:t>
            </a:r>
            <a:endParaRPr lang="nl-BE" sz="1100" dirty="0">
              <a:solidFill>
                <a:srgbClr val="FF0000"/>
              </a:solidFill>
              <a:highlight>
                <a:srgbClr val="FFFFFF"/>
              </a:highligh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838200" y="4781281"/>
                <a:ext cx="11208657" cy="203132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err="1" smtClean="0"/>
                  <a:t>Percebam</a:t>
                </a:r>
                <a:r>
                  <a:rPr lang="en-US" dirty="0" smtClean="0"/>
                  <a:t> </a:t>
                </a:r>
                <a:r>
                  <a:rPr lang="en-US" dirty="0"/>
                  <a:t>que com </a:t>
                </a:r>
                <a:r>
                  <a:rPr lang="en-US" dirty="0" err="1"/>
                  <a:t>apenas</a:t>
                </a:r>
                <a:r>
                  <a:rPr lang="en-US" dirty="0"/>
                  <a:t> 100 </a:t>
                </a:r>
                <a:r>
                  <a:rPr lang="en-US" dirty="0" err="1"/>
                  <a:t>exemplos</a:t>
                </a:r>
                <a:r>
                  <a:rPr lang="en-US" dirty="0"/>
                  <a:t>, </a:t>
                </a:r>
                <a:r>
                  <a:rPr lang="en-US" dirty="0" err="1"/>
                  <a:t>os</a:t>
                </a:r>
                <a:r>
                  <a:rPr lang="en-US" dirty="0"/>
                  <a:t> </a:t>
                </a:r>
                <a:r>
                  <a:rPr lang="en-US" dirty="0" err="1"/>
                  <a:t>valores</a:t>
                </a:r>
                <a:r>
                  <a:rPr lang="en-US" dirty="0"/>
                  <a:t> </a:t>
                </a:r>
                <a:r>
                  <a:rPr lang="en-US" dirty="0" err="1"/>
                  <a:t>obtidos</a:t>
                </a:r>
                <a:r>
                  <a:rPr lang="en-US" dirty="0"/>
                  <a:t> </a:t>
                </a:r>
                <a:r>
                  <a:rPr lang="en-US" dirty="0" err="1"/>
                  <a:t>são</a:t>
                </a:r>
                <a:r>
                  <a:rPr lang="en-US" dirty="0"/>
                  <a:t> </a:t>
                </a:r>
                <a:r>
                  <a:rPr lang="en-US" dirty="0" err="1"/>
                  <a:t>bem</a:t>
                </a:r>
                <a:r>
                  <a:rPr lang="en-US" dirty="0"/>
                  <a:t> </a:t>
                </a:r>
                <a:r>
                  <a:rPr lang="en-US" dirty="0" err="1"/>
                  <a:t>próximos</a:t>
                </a:r>
                <a:r>
                  <a:rPr lang="en-US" dirty="0"/>
                  <a:t> dos </a:t>
                </a:r>
                <a:r>
                  <a:rPr lang="en-US" dirty="0" err="1"/>
                  <a:t>exatos</a:t>
                </a:r>
                <a:r>
                  <a:rPr lang="en-US" dirty="0"/>
                  <a:t>, </a:t>
                </a:r>
                <a:r>
                  <a:rPr lang="en-US" dirty="0" err="1"/>
                  <a:t>porém</a:t>
                </a:r>
                <a:r>
                  <a:rPr lang="en-US" dirty="0"/>
                  <a:t>, </a:t>
                </a:r>
                <a:r>
                  <a:rPr lang="pt-BR" dirty="0"/>
                  <a:t>o ruído torna impossível recuperar os parâmetros exatos da função original.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pt-BR" dirty="0"/>
                  <a:t>Se aumentarmos o número de exemplos conseguimos melhorar a </a:t>
                </a:r>
                <a:r>
                  <a:rPr lang="pt-BR" dirty="0" smtClean="0"/>
                  <a:t>estimação, porém, o ruído limitará essa melhoria.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pt-BR" dirty="0"/>
                  <a:t>O argumento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pt-BR" dirty="0" smtClean="0"/>
                  <a:t> </a:t>
                </a:r>
                <a:r>
                  <a:rPr lang="pt-BR" dirty="0"/>
                  <a:t>passado para o método fit da classe </a:t>
                </a:r>
                <a:r>
                  <a:rPr lang="pt-BR" b="1" i="1" dirty="0"/>
                  <a:t>LinearRegression</a:t>
                </a:r>
                <a:r>
                  <a:rPr lang="pt-BR" dirty="0"/>
                  <a:t> é uma matriz com N x K. Porém, </a:t>
                </a:r>
                <a:r>
                  <a:rPr lang="pt-BR" dirty="0" smtClean="0"/>
                  <a:t>lembrem-se </a:t>
                </a:r>
                <a:r>
                  <a:rPr lang="pt-BR" dirty="0"/>
                  <a:t>que se existe um peso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pt-BR" dirty="0"/>
                  <a:t>, e portanto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pt-BR" dirty="0" smtClean="0"/>
                  <a:t> </a:t>
                </a:r>
                <a:r>
                  <a:rPr lang="pt-BR" dirty="0"/>
                  <a:t>deveria ter dimensão N x K+1, entretanto, por padrão, a classe </a:t>
                </a:r>
                <a:r>
                  <a:rPr lang="pt-BR" b="1" i="1" dirty="0"/>
                  <a:t>LinearRegression</a:t>
                </a:r>
                <a:r>
                  <a:rPr lang="pt-BR" dirty="0"/>
                  <a:t> já faz isso pra </a:t>
                </a:r>
                <a:r>
                  <a:rPr lang="pt-BR" dirty="0" smtClean="0"/>
                  <a:t>vocês </a:t>
                </a:r>
                <a:r>
                  <a:rPr lang="pt-BR" dirty="0"/>
                  <a:t>automaticamente. Caso sua função hipótese não considere o peso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pt-BR" dirty="0"/>
                  <a:t>, então, durante a instanciação da classe </a:t>
                </a:r>
                <a:r>
                  <a:rPr lang="pt-BR" dirty="0" smtClean="0"/>
                  <a:t>vocês devem </a:t>
                </a:r>
                <a:r>
                  <a:rPr lang="pt-BR" dirty="0"/>
                  <a:t>configurar o parâmetro </a:t>
                </a:r>
                <a:r>
                  <a:rPr lang="pt-BR" b="1" dirty="0"/>
                  <a:t>fit_intercept=False</a:t>
                </a:r>
                <a:r>
                  <a:rPr lang="pt-BR" dirty="0" smtClean="0"/>
                  <a:t>.</a:t>
                </a:r>
                <a:endParaRPr lang="nl-BE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781281"/>
                <a:ext cx="11208657" cy="2031325"/>
              </a:xfrm>
              <a:prstGeom prst="rect">
                <a:avLst/>
              </a:prstGeom>
              <a:blipFill rotWithShape="0">
                <a:blip r:embed="rId4"/>
                <a:stretch>
                  <a:fillRect l="-381" t="-1497" r="-490" b="-359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/>
          <p:cNvSpPr/>
          <p:nvPr/>
        </p:nvSpPr>
        <p:spPr>
          <a:xfrm>
            <a:off x="9167240" y="3278768"/>
            <a:ext cx="22945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hlinkClick r:id="rId5"/>
              </a:rPr>
              <a:t>https://</a:t>
            </a:r>
            <a:r>
              <a:rPr lang="pt-BR" dirty="0" smtClean="0">
                <a:hlinkClick r:id="rId5"/>
              </a:rPr>
              <a:t>scikit-learn.org</a:t>
            </a:r>
            <a:endParaRPr lang="pt-BR" dirty="0"/>
          </a:p>
        </p:txBody>
      </p:sp>
      <p:sp>
        <p:nvSpPr>
          <p:cNvPr id="8" name="TextBox 7"/>
          <p:cNvSpPr txBox="1"/>
          <p:nvPr/>
        </p:nvSpPr>
        <p:spPr>
          <a:xfrm>
            <a:off x="4175166" y="4372869"/>
            <a:ext cx="4416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>
                <a:solidFill>
                  <a:srgbClr val="00B0F0"/>
                </a:solidFill>
                <a:hlinkClick r:id="rId6"/>
              </a:rPr>
              <a:t>Exemplo: </a:t>
            </a:r>
            <a:r>
              <a:rPr lang="pt-BR" b="1" dirty="0">
                <a:solidFill>
                  <a:srgbClr val="00B0F0"/>
                </a:solidFill>
                <a:hlinkClick r:id="rId6"/>
              </a:rPr>
              <a:t>normal_equation_example1.ipynb</a:t>
            </a:r>
            <a:endParaRPr lang="pt-BR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759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Superfície de Erro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1033502" cy="4838646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pt-BR" dirty="0" smtClean="0"/>
                  <a:t>E </a:t>
                </a:r>
                <a:r>
                  <a:rPr lang="pt-BR" dirty="0"/>
                  <a:t>se plotarmos a função de erro,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</m:d>
                  </m:oMath>
                </a14:m>
                <a:r>
                  <a:rPr lang="pt-BR" dirty="0"/>
                  <a:t>? Que forma vocês acham que ela teria?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</m:d>
                  </m:oMath>
                </a14:m>
                <a:r>
                  <a:rPr lang="pt-BR" dirty="0"/>
                  <a:t> faz o mapeamento entre cada possível valor dos parâmetros do modelo e o erro correspondente: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</m:d>
                    <m:r>
                      <a:rPr lang="pt-BR" b="1" i="1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pt-BR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𝐾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  <m:r>
                      <a:rPr lang="pt-BR" b="1" i="1">
                        <a:latin typeface="Cambria Math" panose="02040503050406030204" pitchFamily="18" charset="0"/>
                      </a:rPr>
                      <m:t>→</m:t>
                    </m:r>
                    <m:r>
                      <a:rPr lang="pt-BR" b="1" i="1">
                        <a:latin typeface="Cambria Math" panose="02040503050406030204" pitchFamily="18" charset="0"/>
                      </a:rPr>
                      <m:t>ℝ</m:t>
                    </m:r>
                    <m:r>
                      <a:rPr lang="pt-BR" b="1" i="1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pt-BR" dirty="0"/>
                  <a:t> Esse mapeamento define a </a:t>
                </a:r>
                <a:r>
                  <a:rPr lang="pt-BR" b="1" i="1" dirty="0"/>
                  <a:t>superfície de erro</a:t>
                </a:r>
                <a:r>
                  <a:rPr lang="pt-BR" dirty="0"/>
                  <a:t>.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</m:d>
                  </m:oMath>
                </a14:m>
                <a:r>
                  <a:rPr lang="nl-BE" dirty="0"/>
                  <a:t> </a:t>
                </a:r>
                <a:r>
                  <a:rPr lang="pt-BR" dirty="0"/>
                  <a:t>assume uma forma </a:t>
                </a:r>
                <a:r>
                  <a:rPr lang="pt-BR" b="1" i="1" dirty="0"/>
                  <a:t>quadrática</a:t>
                </a:r>
                <a:r>
                  <a:rPr lang="pt-BR" dirty="0"/>
                  <a:t> com respeito ao </a:t>
                </a:r>
                <a:r>
                  <a:rPr lang="pt-BR" b="1" i="1" dirty="0"/>
                  <a:t>vetor de pesos</a:t>
                </a:r>
                <a:r>
                  <a:rPr lang="pt-BR" dirty="0"/>
                  <a:t>,</a:t>
                </a:r>
                <a:r>
                  <a:rPr lang="pt-BR" b="1" i="1" dirty="0"/>
                  <a:t>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US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i="1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</m:d>
                    <m:r>
                      <a:rPr lang="pt-BR" b="1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b="1" i="1">
                                <a:latin typeface="Cambria Math" panose="02040503050406030204" pitchFamily="18" charset="0"/>
                              </a:rPr>
                              <m:t>𝒚</m:t>
                            </m:r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 −</m:t>
                            </m:r>
                            <m:r>
                              <a:rPr lang="el-GR" b="1" i="1">
                                <a:latin typeface="Cambria Math" panose="02040503050406030204" pitchFamily="18" charset="0"/>
                              </a:rPr>
                              <m:t>𝜱</m:t>
                            </m:r>
                            <m:r>
                              <a:rPr lang="pt-BR" b="1" i="1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</m:d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pt-BR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pt-BR" b="1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 dirty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p>
                        <m:r>
                          <a:rPr lang="pt-BR" i="1" dirty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pt-BR" b="1" dirty="0"/>
                  <a:t>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nl-BE" dirty="0"/>
                  <a:t> -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b="1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pt-BR" b="1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BR" b="1" i="1" dirty="0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p>
                            <m:r>
                              <a:rPr lang="pt-BR" i="1" dirty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l-GR" b="1" i="1">
                            <a:latin typeface="Cambria Math" panose="02040503050406030204" pitchFamily="18" charset="0"/>
                          </a:rPr>
                          <m:t>𝜱</m:t>
                        </m:r>
                        <m:r>
                          <a:rPr lang="pt-BR" b="1" i="1" dirty="0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p>
                        <m:r>
                          <a:rPr lang="pt-BR" i="1" dirty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nl-BE" dirty="0"/>
                  <a:t>-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nl-BE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nl-BE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l-GR" b="1" i="1">
                            <a:latin typeface="Cambria Math" panose="02040503050406030204" pitchFamily="18" charset="0"/>
                          </a:rPr>
                          <m:t>𝜱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pt-BR" b="1" dirty="0"/>
                  <a:t>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nl-BE" dirty="0"/>
                  <a:t> +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nl-BE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nl-BE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l-GR" b="1" i="1">
                            <a:latin typeface="Cambria Math" panose="02040503050406030204" pitchFamily="18" charset="0"/>
                          </a:rPr>
                          <m:t>𝜱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pt-BR" b="1" i="1">
                        <a:latin typeface="Cambria Math" panose="02040503050406030204" pitchFamily="18" charset="0"/>
                      </a:rPr>
                      <m:t>𝜱</m:t>
                    </m:r>
                    <m:r>
                      <a:rPr lang="pt-BR" b="1" i="1"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nl-BE" dirty="0"/>
                  <a:t>.</a:t>
                </a:r>
                <a:endParaRPr lang="en-US" i="1" dirty="0"/>
              </a:p>
              <a:p>
                <a:r>
                  <a:rPr lang="pt-BR" dirty="0"/>
                  <a:t>Consequentemente, a superfície é </a:t>
                </a:r>
                <a:r>
                  <a:rPr lang="pt-BR" b="1" i="1" dirty="0"/>
                  <a:t>convexa </a:t>
                </a:r>
                <a:r>
                  <a:rPr lang="pt-BR" dirty="0"/>
                  <a:t>(ou seja, tem forma de tigela), e portanto possui um único </a:t>
                </a:r>
                <a:r>
                  <a:rPr lang="pt-BR" b="1" i="1" dirty="0"/>
                  <a:t>mínimo global</a:t>
                </a:r>
                <a:r>
                  <a:rPr lang="pt-BR" dirty="0"/>
                  <a:t>, que pode ser encontrado, por exemplo, pela </a:t>
                </a:r>
                <a:r>
                  <a:rPr lang="pt-BR" b="1" i="1" dirty="0"/>
                  <a:t>equação normal</a:t>
                </a:r>
                <a:r>
                  <a:rPr lang="pt-BR" dirty="0"/>
                  <a:t>.</a:t>
                </a:r>
              </a:p>
              <a:p>
                <a:r>
                  <a:rPr lang="pt-BR" dirty="0" smtClean="0"/>
                  <a:t>Isso é provado mostrando-se que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pt-B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pt-BR" b="1" i="1"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𝒂</m:t>
                        </m:r>
                      </m:den>
                    </m:f>
                    <m:r>
                      <a:rPr lang="pt-BR">
                        <a:latin typeface="Cambria Math" panose="02040503050406030204" pitchFamily="18" charset="0"/>
                      </a:rPr>
                      <m:t>=2</m:t>
                    </m:r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𝜱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pt-BR" b="1" i="1">
                        <a:latin typeface="Cambria Math" panose="02040503050406030204" pitchFamily="18" charset="0"/>
                      </a:rPr>
                      <m:t>𝜱</m:t>
                    </m:r>
                  </m:oMath>
                </a14:m>
                <a:r>
                  <a:rPr lang="nl-BE" dirty="0"/>
                  <a:t> é uma </a:t>
                </a:r>
                <a:r>
                  <a:rPr lang="nl-BE" b="1" i="1" dirty="0"/>
                  <a:t>matriz positiva semi-definida</a:t>
                </a:r>
                <a:r>
                  <a:rPr lang="nl-BE" dirty="0"/>
                  <a:t>, </a:t>
                </a:r>
                <a:r>
                  <a:rPr lang="nl-BE" dirty="0" smtClean="0"/>
                  <a:t>e portanto,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</m:d>
                  </m:oMath>
                </a14:m>
                <a:r>
                  <a:rPr lang="nl-BE" dirty="0"/>
                  <a:t> </a:t>
                </a:r>
                <a:r>
                  <a:rPr lang="nl-BE" dirty="0" smtClean="0"/>
                  <a:t>sempre será </a:t>
                </a:r>
                <a:r>
                  <a:rPr lang="nl-BE" b="1" dirty="0"/>
                  <a:t>convexa</a:t>
                </a:r>
                <a:r>
                  <a:rPr lang="nl-BE" dirty="0"/>
                  <a:t> com relação </a:t>
                </a:r>
                <a:r>
                  <a:rPr lang="nl-BE" dirty="0" smtClean="0"/>
                  <a:t>ao vetor de pesos,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nl-BE" dirty="0" smtClean="0"/>
                  <a:t>.</a:t>
                </a:r>
                <a:endParaRPr lang="nl-BE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1033502" cy="4838646"/>
              </a:xfrm>
              <a:blipFill rotWithShape="0">
                <a:blip r:embed="rId3"/>
                <a:stretch>
                  <a:fillRect l="-884" t="-2519" r="-940" b="-113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11307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Superfície de </a:t>
            </a:r>
            <a:r>
              <a:rPr lang="pt-BR" dirty="0" smtClean="0"/>
              <a:t>Erro: Exemplo #1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8042330" cy="4869643"/>
              </a:xfrm>
            </p:spPr>
            <p:txBody>
              <a:bodyPr>
                <a:normAutofit fontScale="85000" lnSpcReduction="20000"/>
              </a:bodyPr>
              <a:lstStyle/>
              <a:p>
                <a:pPr marL="285750" indent="-285750"/>
                <a:r>
                  <a:rPr lang="pt-BR" dirty="0" smtClean="0"/>
                  <a:t>A figura ao lado mostra </a:t>
                </a:r>
                <a:r>
                  <a:rPr lang="pt-BR" dirty="0"/>
                  <a:t>a </a:t>
                </a:r>
                <a:r>
                  <a:rPr lang="pt-BR" b="1" i="1" dirty="0"/>
                  <a:t>superfície de erro </a:t>
                </a:r>
                <a:r>
                  <a:rPr lang="pt-BR" dirty="0" smtClean="0"/>
                  <a:t>para a seguinte </a:t>
                </a:r>
                <a:r>
                  <a:rPr lang="pt-BR" b="1" i="1" dirty="0" smtClean="0"/>
                  <a:t>função observável</a:t>
                </a:r>
                <a:r>
                  <a:rPr lang="pt-BR" dirty="0" smtClean="0"/>
                  <a:t>:</a:t>
                </a:r>
                <a:endParaRPr lang="pt-BR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pt-BR" b="0" i="0" smtClean="0">
                            <a:latin typeface="Cambria Math" panose="02040503050406030204" pitchFamily="18" charset="0"/>
                          </a:rPr>
                          <m:t>noisy</m:t>
                        </m:r>
                      </m:sub>
                    </m:sSub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pt-B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)+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pt-BR" i="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pt-BR" dirty="0"/>
                  <a:t> </a:t>
                </a:r>
              </a:p>
              <a:p>
                <a:pPr marL="0" indent="0">
                  <a:buNone/>
                </a:pPr>
                <a:r>
                  <a:rPr lang="pt-BR" dirty="0"/>
                  <a:t>onde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r>
                  <a:rPr lang="nl-BE" dirty="0"/>
                  <a:t> e</a:t>
                </a:r>
                <a:r>
                  <a:rPr lang="nl-BE" dirty="0" smtClean="0"/>
                  <a:t>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dirty="0" smtClean="0"/>
                  <a:t> é a </a:t>
                </a:r>
                <a:r>
                  <a:rPr lang="pt-BR" b="1" i="1" dirty="0" smtClean="0"/>
                  <a:t>função objetivo</a:t>
                </a:r>
                <a:r>
                  <a:rPr lang="pt-BR" dirty="0" smtClean="0"/>
                  <a:t>. </a:t>
                </a:r>
              </a:p>
              <a:p>
                <a:r>
                  <a:rPr lang="pt-BR" dirty="0" smtClean="0"/>
                  <a:t>Neste exemplo, a </a:t>
                </a:r>
                <a:r>
                  <a:rPr lang="pt-BR" b="1" i="1" dirty="0" smtClean="0"/>
                  <a:t>função objetivo</a:t>
                </a:r>
                <a:r>
                  <a:rPr lang="pt-BR" dirty="0"/>
                  <a:t> </a:t>
                </a:r>
                <a:r>
                  <a:rPr lang="pt-BR" dirty="0" smtClean="0"/>
                  <a:t>(ou </a:t>
                </a:r>
                <a:r>
                  <a:rPr lang="pt-BR" b="1" i="1" dirty="0"/>
                  <a:t>modelo </a:t>
                </a:r>
                <a:r>
                  <a:rPr lang="pt-BR" b="1" i="1" dirty="0" smtClean="0"/>
                  <a:t>gerador</a:t>
                </a:r>
                <a:r>
                  <a:rPr lang="pt-BR" dirty="0" smtClean="0"/>
                  <a:t>) é dada por: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pt-BR" dirty="0" smtClean="0"/>
              </a:p>
              <a:p>
                <a:pPr marL="0" indent="0">
                  <a:buNone/>
                </a:pPr>
                <a:r>
                  <a:rPr lang="pt-BR" dirty="0"/>
                  <a:t>onde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pt-BR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0,1</m:t>
                        </m:r>
                      </m:e>
                    </m:d>
                    <m:r>
                      <a:rPr lang="pt-BR" i="1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pt-BR" dirty="0"/>
                  <a:t> </a:t>
                </a:r>
                <a:endParaRPr lang="pt-BR" dirty="0" smtClean="0"/>
              </a:p>
              <a:p>
                <a:r>
                  <a:rPr lang="pt-BR" dirty="0" smtClean="0"/>
                  <a:t>A </a:t>
                </a:r>
                <a:r>
                  <a:rPr lang="pt-BR" b="1" i="1" dirty="0" smtClean="0"/>
                  <a:t>função hipótese</a:t>
                </a:r>
                <a:r>
                  <a:rPr lang="pt-BR" dirty="0" smtClean="0"/>
                  <a:t>,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pt-BR" dirty="0" smtClean="0"/>
                  <a:t>, é dada por</a:t>
                </a:r>
                <a:endParaRPr lang="pt-BR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  <m:d>
                                <m:dPr>
                                  <m:ctrlPr>
                                    <a:rPr lang="pt-BR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acc>
                                <m:accPr>
                                  <m:chr m:val="̂"/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pt-BR" b="0" i="0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pt-BR" dirty="0" smtClean="0"/>
              </a:p>
              <a:p>
                <a:r>
                  <a:rPr lang="pt-BR" dirty="0" smtClean="0"/>
                  <a:t>O erro </a:t>
                </a:r>
                <a:r>
                  <a:rPr lang="pt-BR" b="1" i="1" dirty="0"/>
                  <a:t>erro quadrático médio </a:t>
                </a:r>
                <a:r>
                  <a:rPr lang="pt-BR" dirty="0" smtClean="0"/>
                  <a:t>é calculado como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pt-BR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p>
                            <m:s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d>
                                    <m:dPr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d>
                                  <m:r>
                                    <a:rPr lang="pt-BR" i="1" dirty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pt-BR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pt-BR" i="1" dirty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</m:e>
                      </m:nary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p>
                            <m:s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d>
                                    <m:dPr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d>
                                  <m:r>
                                    <a:rPr lang="pt-BR" i="1" dirty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pt-BR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b="0" i="1" dirty="0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pt-BR" b="0" i="1" dirty="0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pt-BR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b="0" i="1" dirty="0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pt-BR" b="0" i="1" dirty="0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8042330" cy="4869643"/>
              </a:xfrm>
              <a:blipFill rotWithShape="0">
                <a:blip r:embed="rId3"/>
                <a:stretch>
                  <a:fillRect l="-1213" t="-287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67" t="5795" r="9204"/>
          <a:stretch/>
        </p:blipFill>
        <p:spPr>
          <a:xfrm>
            <a:off x="8588877" y="2589591"/>
            <a:ext cx="3479139" cy="256975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8712861" y="5294284"/>
                <a:ext cx="347913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dirty="0" smtClean="0"/>
                  <a:t>O erro é calculado variando-se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dirty="0" smtClean="0"/>
                  <a:t> na equação do EQM.</a:t>
                </a:r>
                <a:endParaRPr lang="pt-BR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2861" y="5294284"/>
                <a:ext cx="3479139" cy="646331"/>
              </a:xfrm>
              <a:prstGeom prst="rect">
                <a:avLst/>
              </a:prstGeom>
              <a:blipFill rotWithShape="0">
                <a:blip r:embed="rId5"/>
                <a:stretch>
                  <a:fillRect t="-4673" b="-1308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8145315" y="2089315"/>
            <a:ext cx="4046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>
                <a:solidFill>
                  <a:srgbClr val="00B0F0"/>
                </a:solidFill>
                <a:hlinkClick r:id="rId6"/>
              </a:rPr>
              <a:t>Exemplo: </a:t>
            </a:r>
            <a:r>
              <a:rPr lang="pt-BR" b="1" dirty="0">
                <a:solidFill>
                  <a:srgbClr val="00B0F0"/>
                </a:solidFill>
                <a:hlinkClick r:id="rId6"/>
              </a:rPr>
              <a:t>error_surface_example1.ipynb</a:t>
            </a:r>
            <a:endParaRPr lang="pt-BR" b="1" dirty="0">
              <a:solidFill>
                <a:srgbClr val="00B0F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870518" y="3287397"/>
            <a:ext cx="1207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 smtClean="0"/>
              <a:t>solução ótima</a:t>
            </a:r>
            <a:endParaRPr lang="pt-BR" sz="1400" dirty="0"/>
          </a:p>
        </p:txBody>
      </p:sp>
      <p:cxnSp>
        <p:nvCxnSpPr>
          <p:cNvPr id="9" name="Straight Arrow Connector 8"/>
          <p:cNvCxnSpPr>
            <a:stCxn id="7" idx="2"/>
          </p:cNvCxnSpPr>
          <p:nvPr/>
        </p:nvCxnSpPr>
        <p:spPr>
          <a:xfrm>
            <a:off x="10474273" y="3595174"/>
            <a:ext cx="0" cy="9444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0622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25" t="5068" r="19368" b="12660"/>
          <a:stretch/>
        </p:blipFill>
        <p:spPr>
          <a:xfrm>
            <a:off x="8927023" y="1150413"/>
            <a:ext cx="3170016" cy="295445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Superfície de </a:t>
            </a:r>
            <a:r>
              <a:rPr lang="pt-BR" dirty="0" smtClean="0"/>
              <a:t>Erro: Exemplo #2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7415389" y="3431814"/>
                <a:ext cx="1944914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1400" dirty="0" smtClean="0"/>
                  <a:t>O erro é calculado variando-se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sz="1400" dirty="0" smtClean="0"/>
                  <a:t> 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pt-BR" sz="1400" dirty="0" smtClean="0"/>
                  <a:t> na equação do EQM.</a:t>
                </a:r>
                <a:endParaRPr lang="pt-BR" sz="14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5389" y="3431814"/>
                <a:ext cx="1944914" cy="738664"/>
              </a:xfrm>
              <a:prstGeom prst="rect">
                <a:avLst/>
              </a:prstGeom>
              <a:blipFill rotWithShape="0">
                <a:blip r:embed="rId4"/>
                <a:stretch>
                  <a:fillRect t="-1653" b="-743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8124649" y="781081"/>
            <a:ext cx="4067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smtClean="0">
                <a:solidFill>
                  <a:srgbClr val="00B0F0"/>
                </a:solidFill>
                <a:hlinkClick r:id="rId5"/>
              </a:rPr>
              <a:t>Exemplo: error_surface_example2.ipynb</a:t>
            </a:r>
            <a:endParaRPr lang="pt-BR" b="1" dirty="0">
              <a:solidFill>
                <a:srgbClr val="00B0F0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26" t="6480" r="9303" b="2066"/>
          <a:stretch/>
        </p:blipFill>
        <p:spPr>
          <a:xfrm>
            <a:off x="8927022" y="4170478"/>
            <a:ext cx="3170016" cy="252625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070090" y="4397999"/>
            <a:ext cx="1207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 smtClean="0"/>
              <a:t>solução ótima</a:t>
            </a:r>
            <a:endParaRPr lang="pt-BR" sz="1400" dirty="0"/>
          </a:p>
        </p:txBody>
      </p:sp>
      <p:cxnSp>
        <p:nvCxnSpPr>
          <p:cNvPr id="9" name="Straight Arrow Connector 8"/>
          <p:cNvCxnSpPr>
            <a:stCxn id="7" idx="2"/>
          </p:cNvCxnSpPr>
          <p:nvPr/>
        </p:nvCxnSpPr>
        <p:spPr>
          <a:xfrm flipH="1">
            <a:off x="10668000" y="4705776"/>
            <a:ext cx="5845" cy="5977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9227767" y="2756604"/>
            <a:ext cx="1192078" cy="9066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8389568" cy="5032376"/>
              </a:xfrm>
            </p:spPr>
            <p:txBody>
              <a:bodyPr>
                <a:normAutofit fontScale="62500" lnSpcReduction="20000"/>
              </a:bodyPr>
              <a:lstStyle/>
              <a:p>
                <a:pPr marL="285750" indent="-285750"/>
                <a:r>
                  <a:rPr lang="pt-BR" dirty="0" smtClean="0"/>
                  <a:t>A figura ao lado mostra </a:t>
                </a:r>
                <a:r>
                  <a:rPr lang="pt-BR" dirty="0"/>
                  <a:t>a </a:t>
                </a:r>
                <a:r>
                  <a:rPr lang="pt-BR" b="1" i="1" dirty="0"/>
                  <a:t>superfície de erro </a:t>
                </a:r>
                <a:r>
                  <a:rPr lang="pt-BR" dirty="0" smtClean="0"/>
                  <a:t>para a seguinte </a:t>
                </a:r>
                <a:r>
                  <a:rPr lang="pt-BR" b="1" i="1" dirty="0" smtClean="0"/>
                  <a:t>função observável</a:t>
                </a:r>
                <a:r>
                  <a:rPr lang="pt-BR" dirty="0" smtClean="0"/>
                  <a:t>:</a:t>
                </a:r>
                <a:endParaRPr lang="pt-BR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pt-BR" b="0" i="0" smtClean="0">
                            <a:latin typeface="Cambria Math" panose="02040503050406030204" pitchFamily="18" charset="0"/>
                          </a:rPr>
                          <m:t>noisy</m:t>
                        </m:r>
                      </m:sub>
                    </m:sSub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pt-B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)+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pt-BR" i="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pt-BR" dirty="0"/>
                  <a:t> </a:t>
                </a:r>
              </a:p>
              <a:p>
                <a:pPr marL="0" indent="0">
                  <a:buNone/>
                </a:pPr>
                <a:r>
                  <a:rPr lang="pt-BR" dirty="0"/>
                  <a:t>onde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pt-B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r>
                  <a:rPr lang="nl-BE" dirty="0"/>
                  <a:t> e</a:t>
                </a:r>
                <a:r>
                  <a:rPr lang="nl-BE" dirty="0" smtClean="0"/>
                  <a:t>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dirty="0" smtClean="0"/>
                  <a:t> é a </a:t>
                </a:r>
                <a:r>
                  <a:rPr lang="pt-BR" b="1" i="1" dirty="0" smtClean="0"/>
                  <a:t>função objetivo</a:t>
                </a:r>
                <a:r>
                  <a:rPr lang="pt-BR" dirty="0" smtClean="0"/>
                  <a:t>. </a:t>
                </a:r>
              </a:p>
              <a:p>
                <a:r>
                  <a:rPr lang="pt-BR" dirty="0" smtClean="0"/>
                  <a:t>Neste exemplo, a </a:t>
                </a:r>
                <a:r>
                  <a:rPr lang="pt-BR" b="1" i="1" dirty="0" smtClean="0"/>
                  <a:t>função objetivo</a:t>
                </a:r>
                <a:r>
                  <a:rPr lang="pt-BR" dirty="0"/>
                  <a:t> </a:t>
                </a:r>
                <a:r>
                  <a:rPr lang="pt-BR" dirty="0" smtClean="0"/>
                  <a:t>(ou </a:t>
                </a:r>
                <a:r>
                  <a:rPr lang="pt-BR" b="1" i="1" dirty="0"/>
                  <a:t>modelo </a:t>
                </a:r>
                <a:r>
                  <a:rPr lang="pt-BR" b="1" i="1" dirty="0" smtClean="0"/>
                  <a:t>gerador</a:t>
                </a:r>
                <a:r>
                  <a:rPr lang="pt-BR" dirty="0" smtClean="0"/>
                  <a:t>) é dada por: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),</m:t>
                      </m:r>
                    </m:oMath>
                  </m:oMathPara>
                </a14:m>
                <a:endParaRPr lang="pt-BR" dirty="0" smtClean="0"/>
              </a:p>
              <a:p>
                <a:pPr marL="0" indent="0">
                  <a:buNone/>
                </a:pPr>
                <a:r>
                  <a:rPr lang="pt-BR" dirty="0"/>
                  <a:t>onde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pt-BR" dirty="0"/>
                  <a:t> </a:t>
                </a:r>
                <a:r>
                  <a:rPr lang="pt-BR" dirty="0" smtClean="0"/>
                  <a:t>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pt-B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r>
                  <a:rPr lang="pt-BR" dirty="0" smtClean="0"/>
                  <a:t> </a:t>
                </a:r>
              </a:p>
              <a:p>
                <a:r>
                  <a:rPr lang="pt-BR" dirty="0" smtClean="0"/>
                  <a:t>A </a:t>
                </a:r>
                <a:r>
                  <a:rPr lang="pt-BR" b="1" i="1" dirty="0" smtClean="0"/>
                  <a:t>função hipótese</a:t>
                </a:r>
                <a:r>
                  <a:rPr lang="pt-BR" dirty="0" smtClean="0"/>
                  <a:t>,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pt-BR" dirty="0" smtClean="0"/>
                  <a:t>, é dada por</a:t>
                </a:r>
                <a:endParaRPr lang="pt-BR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  <m:d>
                                <m:dPr>
                                  <m:ctrlPr>
                                    <a:rPr lang="pt-BR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acc>
                                <m:accPr>
                                  <m:chr m:val="̂"/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pt-BR" b="0" i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 dirty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pt-BR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b="0" i="1" dirty="0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pt-BR" i="1" dirty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pt-BR" b="0" i="0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pt-BR" dirty="0" smtClean="0"/>
              </a:p>
              <a:p>
                <a:r>
                  <a:rPr lang="pt-BR" dirty="0" smtClean="0"/>
                  <a:t>O erro </a:t>
                </a:r>
                <a:r>
                  <a:rPr lang="pt-BR" b="1" i="1" dirty="0"/>
                  <a:t>erro quadrático médio </a:t>
                </a:r>
                <a:r>
                  <a:rPr lang="pt-BR" dirty="0" smtClean="0"/>
                  <a:t>é calculado como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pt-BR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p>
                            <m:s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pt-BR">
                                          <a:latin typeface="Cambria Math" panose="02040503050406030204" pitchFamily="18" charset="0"/>
                                        </a:rPr>
                                        <m:t>noisy</m:t>
                                      </m:r>
                                    </m:sub>
                                  </m:sSub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)−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pt-BR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pt-BR" i="1" dirty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  <m:sup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pt-BR" b="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pt-BR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p>
                            <m:s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pt-BR">
                                          <a:latin typeface="Cambria Math" panose="02040503050406030204" pitchFamily="18" charset="0"/>
                                        </a:rPr>
                                        <m:t>noisy</m:t>
                                      </m:r>
                                    </m:sub>
                                  </m:sSub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)−</m:t>
                                  </m:r>
                                  <m:d>
                                    <m:dPr>
                                      <m:ctrlPr>
                                        <a:rPr lang="pt-BR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pt-BR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i="1" dirty="0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pt-BR" i="1" dirty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pt-BR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i="1" dirty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pt-BR" i="1" dirty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pt-BR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</m:d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pt-BR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i="1" dirty="0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pt-BR" i="1" dirty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pt-BR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i="1" dirty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pt-BR" i="1" dirty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pt-BR" dirty="0" smtClean="0"/>
              </a:p>
              <a:p>
                <a:pPr marL="285750" indent="-285750"/>
                <a:r>
                  <a:rPr lang="pt-BR" dirty="0"/>
                  <a:t>A segunda figura mostra a </a:t>
                </a:r>
                <a:r>
                  <a:rPr lang="pt-BR" b="1" dirty="0"/>
                  <a:t>superfície de contorno</a:t>
                </a:r>
                <a:r>
                  <a:rPr lang="pt-BR" dirty="0"/>
                  <a:t>.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pt-BR" dirty="0"/>
                  <a:t>Uma linha de contorno de uma função de duas variáveis é uma curva ao longo da qual a função tem um valor constante. Ou seja, no nosso caso, cada uma das linhas indica curvas que </a:t>
                </a:r>
                <a:r>
                  <a:rPr lang="pt-BR" dirty="0" smtClean="0"/>
                  <a:t>têm </a:t>
                </a:r>
                <a:r>
                  <a:rPr lang="pt-BR" dirty="0"/>
                  <a:t>o mesmo </a:t>
                </a:r>
                <a:r>
                  <a:rPr lang="pt-BR" dirty="0" smtClean="0"/>
                  <a:t>erro</a:t>
                </a:r>
                <a:endParaRPr lang="pt-BR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8389568" cy="5032376"/>
              </a:xfrm>
              <a:blipFill rotWithShape="0">
                <a:blip r:embed="rId7"/>
                <a:stretch>
                  <a:fillRect l="-581" t="-1937" b="-12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/>
          <p:cNvCxnSpPr/>
          <p:nvPr/>
        </p:nvCxnSpPr>
        <p:spPr>
          <a:xfrm flipH="1">
            <a:off x="6879771" y="4170478"/>
            <a:ext cx="1436915" cy="10256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5894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Desvantagens da forma fechada (Eq. </a:t>
            </a:r>
            <a:r>
              <a:rPr lang="pt-BR"/>
              <a:t>Normal)</a:t>
            </a:r>
            <a:endParaRPr lang="nl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0719391" cy="4745296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pt-BR" b="1" dirty="0" smtClean="0"/>
                  <a:t>Alta complexidade computacional</a:t>
                </a:r>
                <a:r>
                  <a:rPr lang="pt-BR" dirty="0" smtClean="0"/>
                  <a:t>: a </a:t>
                </a:r>
                <a:r>
                  <a:rPr lang="pt-BR" dirty="0"/>
                  <a:t>solução da </a:t>
                </a:r>
                <a:r>
                  <a:rPr lang="pt-BR" b="1" i="1" dirty="0"/>
                  <a:t>equação normal</a:t>
                </a:r>
                <a:r>
                  <a:rPr lang="pt-BR" dirty="0"/>
                  <a:t> envolve o cálculo da inversa de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𝜱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pt-BR" b="1" i="1">
                        <a:latin typeface="Cambria Math" panose="02040503050406030204" pitchFamily="18" charset="0"/>
                      </a:rPr>
                      <m:t>𝜱</m:t>
                    </m:r>
                  </m:oMath>
                </a14:m>
                <a:r>
                  <a:rPr lang="pt-BR" dirty="0"/>
                  <a:t>, o qual tem complexidade computacional que varia de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2.4</m:t>
                        </m:r>
                      </m:sup>
                    </m:sSup>
                    <m:r>
                      <a:rPr lang="pt-B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dirty="0"/>
                  <a:t> a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pt-B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dirty="0"/>
                  <a:t>. </a:t>
                </a:r>
              </a:p>
              <a:p>
                <a:pPr lvl="1">
                  <a:buFont typeface="Courier New" panose="02070309020205020404" pitchFamily="49" charset="0"/>
                  <a:buChar char="o"/>
                </a:pPr>
                <a:r>
                  <a:rPr lang="pt-BR" b="1" dirty="0"/>
                  <a:t>Ex</a:t>
                </a:r>
                <a:r>
                  <a:rPr lang="pt-BR" dirty="0"/>
                  <a:t>.: Se o número de </a:t>
                </a:r>
                <a:r>
                  <a:rPr lang="pt-BR" b="1" i="1" dirty="0" smtClean="0"/>
                  <a:t>atributos </a:t>
                </a:r>
                <a:r>
                  <a:rPr lang="pt-BR" dirty="0" smtClean="0"/>
                  <a:t>dobrar</a:t>
                </a:r>
                <a:r>
                  <a:rPr lang="pt-BR" dirty="0"/>
                  <a:t>, o tempo para cálculo aumenta de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2.4</m:t>
                        </m:r>
                      </m:sup>
                    </m:sSup>
                    <m:r>
                      <a:rPr lang="pt-BR" b="0" i="1" smtClean="0">
                        <a:latin typeface="Cambria Math" panose="02040503050406030204" pitchFamily="18" charset="0"/>
                      </a:rPr>
                      <m:t>=5.3</m:t>
                    </m:r>
                  </m:oMath>
                </a14:m>
                <a:r>
                  <a:rPr lang="pt-BR" dirty="0"/>
                  <a:t> a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pt-B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8</m:t>
                    </m:r>
                  </m:oMath>
                </a14:m>
                <a:r>
                  <a:rPr lang="pt-BR" dirty="0"/>
                  <a:t> vezes.</a:t>
                </a:r>
              </a:p>
              <a:p>
                <a:r>
                  <a:rPr lang="pt-BR" dirty="0"/>
                  <a:t>Dependendo do número de </a:t>
                </a:r>
                <a:r>
                  <a:rPr lang="pt-BR" b="1" i="1" dirty="0"/>
                  <a:t>exemplos</a:t>
                </a:r>
                <a:r>
                  <a:rPr lang="pt-BR" dirty="0"/>
                  <a:t>,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pt-BR" dirty="0"/>
                  <a:t>, e </a:t>
                </a:r>
                <a:r>
                  <a:rPr lang="pt-BR" b="1" i="1" dirty="0" smtClean="0"/>
                  <a:t>atributos</a:t>
                </a:r>
                <a:r>
                  <a:rPr lang="pt-BR" dirty="0" smtClean="0"/>
                  <a:t>, </a:t>
                </a:r>
                <a14:m>
                  <m:oMath xmlns:m="http://schemas.openxmlformats.org/officeDocument/2006/math">
                    <m:r>
                      <a:rPr lang="pt-BR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pt-BR" dirty="0"/>
                  <a:t>, a matriz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𝜱</m:t>
                    </m:r>
                  </m:oMath>
                </a14:m>
                <a:r>
                  <a:rPr lang="pt-BR" dirty="0"/>
                  <a:t> pode consumir muita memória.</a:t>
                </a:r>
              </a:p>
              <a:p>
                <a:r>
                  <a:rPr lang="pt-BR" b="1" dirty="0">
                    <a:solidFill>
                      <a:srgbClr val="FF0000"/>
                    </a:solidFill>
                  </a:rPr>
                  <a:t>Portanto, essa abordagem não é escalonável!</a:t>
                </a:r>
              </a:p>
              <a:p>
                <a:r>
                  <a:rPr lang="pt-BR" dirty="0"/>
                  <a:t>Adicionalmente, para irmos além dos modelos lineares (i.e., regressão não-linear) precisamos lidar com o fato de que não existem formas fechadas como a </a:t>
                </a:r>
                <a:r>
                  <a:rPr lang="pt-BR" b="1" dirty="0"/>
                  <a:t>equação normal</a:t>
                </a:r>
                <a:r>
                  <a:rPr lang="pt-BR" dirty="0"/>
                  <a:t>.</a:t>
                </a:r>
              </a:p>
              <a:p>
                <a:r>
                  <a:rPr lang="pt-BR" b="1" dirty="0"/>
                  <a:t>Solução</a:t>
                </a:r>
                <a:r>
                  <a:rPr lang="pt-BR" dirty="0"/>
                  <a:t>: abordagens iterativas </a:t>
                </a:r>
              </a:p>
              <a:p>
                <a:pPr lvl="1">
                  <a:buFont typeface="Courier New" panose="02070309020205020404" pitchFamily="49" charset="0"/>
                  <a:buChar char="o"/>
                </a:pPr>
                <a:r>
                  <a:rPr lang="pt-BR" dirty="0"/>
                  <a:t>Métodos iterativos de busca que façam a atualização dos parâmetros, </a:t>
                </a:r>
                <a14:m>
                  <m:oMath xmlns:m="http://schemas.openxmlformats.org/officeDocument/2006/math">
                    <m:r>
                      <a:rPr lang="pt-BR" b="1" i="1" smtClean="0"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pt-BR" dirty="0"/>
                  <a:t>, à medida que os dados forem sendo apresentados ao modelo</a:t>
                </a:r>
                <a:r>
                  <a:rPr lang="pt-BR" dirty="0" smtClean="0"/>
                  <a:t>.</a:t>
                </a:r>
              </a:p>
              <a:p>
                <a:pPr lvl="1">
                  <a:buFont typeface="Courier New" panose="02070309020205020404" pitchFamily="49" charset="0"/>
                  <a:buChar char="o"/>
                </a:pPr>
                <a:r>
                  <a:rPr lang="pt-BR" dirty="0" smtClean="0"/>
                  <a:t>Por exemplo, o algoritmo do </a:t>
                </a:r>
                <a:r>
                  <a:rPr lang="pt-BR" b="1" i="1" dirty="0" smtClean="0"/>
                  <a:t>gradiente descendente</a:t>
                </a:r>
                <a:r>
                  <a:rPr lang="pt-BR" dirty="0" smtClean="0"/>
                  <a:t>, o qual veremos a seguir.</a:t>
                </a:r>
                <a:endParaRPr lang="pt-BR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0719391" cy="4745296"/>
              </a:xfrm>
              <a:blipFill rotWithShape="0">
                <a:blip r:embed="rId3"/>
                <a:stretch>
                  <a:fillRect l="-853" t="-3209" r="-739" b="-269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68798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Tarefas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b="1" dirty="0"/>
              <a:t>Quiz</a:t>
            </a:r>
            <a:r>
              <a:rPr lang="pt-BR" dirty="0"/>
              <a:t>: “</a:t>
            </a:r>
            <a:r>
              <a:rPr lang="pt-BR" i="1" dirty="0"/>
              <a:t>T319 - Quiz -</a:t>
            </a:r>
            <a:r>
              <a:rPr lang="pt-BR" i="1" dirty="0" smtClean="0"/>
              <a:t> Regressão: Parte I (1S2021</a:t>
            </a:r>
            <a:r>
              <a:rPr lang="pt-BR" i="1" dirty="0"/>
              <a:t>)</a:t>
            </a:r>
            <a:r>
              <a:rPr lang="pt-BR" dirty="0"/>
              <a:t>” que se encontra no MS Teams.</a:t>
            </a:r>
          </a:p>
          <a:p>
            <a:r>
              <a:rPr lang="pt-BR" b="1" dirty="0"/>
              <a:t>Exercício Prático</a:t>
            </a:r>
            <a:r>
              <a:rPr lang="pt-BR" dirty="0"/>
              <a:t>: </a:t>
            </a:r>
            <a:r>
              <a:rPr lang="pt-BR" b="1" dirty="0">
                <a:hlinkClick r:id="rId3"/>
              </a:rPr>
              <a:t>Laboratório </a:t>
            </a:r>
            <a:r>
              <a:rPr lang="pt-BR" b="1" dirty="0" smtClean="0">
                <a:hlinkClick r:id="rId3"/>
              </a:rPr>
              <a:t>#2</a:t>
            </a:r>
            <a:r>
              <a:rPr lang="pt-BR" dirty="0" smtClean="0"/>
              <a:t>.</a:t>
            </a:r>
            <a:endParaRPr lang="pt-BR" dirty="0"/>
          </a:p>
          <a:p>
            <a:pPr lvl="1"/>
            <a:r>
              <a:rPr lang="pt-BR" dirty="0"/>
              <a:t>Pode ser baixado do MS Teams ou do GitHub.</a:t>
            </a:r>
          </a:p>
          <a:p>
            <a:pPr lvl="1"/>
            <a:r>
              <a:rPr lang="pt-BR" dirty="0"/>
              <a:t>Pode ser respondido através do link acima (na nuvem) ou localmente.</a:t>
            </a:r>
          </a:p>
          <a:p>
            <a:pPr lvl="1"/>
            <a:r>
              <a:rPr lang="pt-BR" dirty="0">
                <a:hlinkClick r:id="rId4"/>
              </a:rPr>
              <a:t>Instruções para resolução e entrega dos laboratórios</a:t>
            </a:r>
            <a:r>
              <a:rPr lang="pt-BR" dirty="0" smtClean="0"/>
              <a:t>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94846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xmlns="" id="{32666AC8-2E17-4DB4-B0F5-60C640CCFD2E}"/>
              </a:ext>
            </a:extLst>
          </p:cNvPr>
          <p:cNvSpPr txBox="1">
            <a:spLocks/>
          </p:cNvSpPr>
          <p:nvPr/>
        </p:nvSpPr>
        <p:spPr>
          <a:xfrm>
            <a:off x="1431533" y="2720526"/>
            <a:ext cx="9144000" cy="10295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6600" dirty="0"/>
              <a:t>Obrigado!</a:t>
            </a:r>
          </a:p>
        </p:txBody>
      </p:sp>
    </p:spTree>
    <p:extLst>
      <p:ext uri="{BB962C8B-B14F-4D97-AF65-F5344CB8AC3E}">
        <p14:creationId xmlns:p14="http://schemas.microsoft.com/office/powerpoint/2010/main" val="3098725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machine learning error surface meme funn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6472" y="271661"/>
            <a:ext cx="3615408" cy="3462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machine learning error surface meme funn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839" y="271661"/>
            <a:ext cx="2070957" cy="3782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machine learning error surface meme funn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3963" y="4376937"/>
            <a:ext cx="3657918" cy="2054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machine learning error surface meme funny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0206" y="271661"/>
            <a:ext cx="3455035" cy="3443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machine learning error surface meme funny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3730" y="3733874"/>
            <a:ext cx="3727988" cy="2994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Image result for machine learning error surface meme funny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138" y="4163576"/>
            <a:ext cx="2450658" cy="2450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75795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Motivação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847" y="3374955"/>
            <a:ext cx="2224946" cy="148165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9964" y="3382832"/>
            <a:ext cx="1965031" cy="147377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91821" y="3374237"/>
            <a:ext cx="2620040" cy="1473773"/>
          </a:xfrm>
          <a:prstGeom prst="rect">
            <a:avLst/>
          </a:prstGeom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627847" y="1654206"/>
            <a:ext cx="10515600" cy="1073439"/>
          </a:xfrm>
        </p:spPr>
        <p:txBody>
          <a:bodyPr>
            <a:normAutofit/>
          </a:bodyPr>
          <a:lstStyle/>
          <a:p>
            <a:r>
              <a:rPr lang="pt-BR" b="1" dirty="0" smtClean="0"/>
              <a:t>Exemplo 1</a:t>
            </a:r>
            <a:r>
              <a:rPr lang="pt-BR" dirty="0" smtClean="0"/>
              <a:t>: Estimar o </a:t>
            </a:r>
            <a:r>
              <a:rPr lang="pt-BR" dirty="0"/>
              <a:t>preço de casas</a:t>
            </a:r>
            <a:r>
              <a:rPr lang="pt-BR" dirty="0" smtClean="0"/>
              <a:t>.</a:t>
            </a:r>
          </a:p>
          <a:p>
            <a:r>
              <a:rPr lang="pt-BR" b="1" dirty="0"/>
              <a:t>Exemplo </a:t>
            </a:r>
            <a:r>
              <a:rPr lang="pt-BR" b="1" dirty="0" smtClean="0"/>
              <a:t>2</a:t>
            </a:r>
            <a:r>
              <a:rPr lang="pt-BR" dirty="0" smtClean="0"/>
              <a:t>: Estimar as vendas de sorvete.</a:t>
            </a:r>
            <a:endParaRPr lang="pt-BR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734291" y="5688011"/>
            <a:ext cx="11053616" cy="107343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Podemos encontrar uma relação matemática entre a entre a área de uma casa e seu valor</a:t>
            </a:r>
            <a:r>
              <a:rPr lang="pt-BR" dirty="0" smtClean="0"/>
              <a:t>? </a:t>
            </a:r>
          </a:p>
          <a:p>
            <a:r>
              <a:rPr lang="pt-BR" dirty="0" smtClean="0"/>
              <a:t>Ou da temperatura e a quantidade de sorvetes vendidos?</a:t>
            </a:r>
            <a:endParaRPr lang="pt-BR" dirty="0"/>
          </a:p>
        </p:txBody>
      </p:sp>
      <p:sp>
        <p:nvSpPr>
          <p:cNvPr id="3" name="TextBox 2"/>
          <p:cNvSpPr txBox="1"/>
          <p:nvPr/>
        </p:nvSpPr>
        <p:spPr>
          <a:xfrm>
            <a:off x="425219" y="5009292"/>
            <a:ext cx="2427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R$ 1.000.000,00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997978" y="5029372"/>
            <a:ext cx="2143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R$ 200.000,00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287153" y="5029373"/>
            <a:ext cx="2858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???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393501" y="3004905"/>
                <a:ext cx="89389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dirty="0" smtClean="0"/>
                  <a:t>500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pt-BR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3501" y="3004905"/>
                <a:ext cx="893899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6164" t="-9836" b="-2459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3681533" y="2998079"/>
                <a:ext cx="7768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dirty="0" smtClean="0"/>
                  <a:t>70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pt-BR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1533" y="2998079"/>
                <a:ext cx="776879" cy="369332"/>
              </a:xfrm>
              <a:prstGeom prst="rect">
                <a:avLst/>
              </a:prstGeom>
              <a:blipFill rotWithShape="0">
                <a:blip r:embed="rId7"/>
                <a:stretch>
                  <a:fillRect l="-7087" t="-10000" b="-26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5926015" y="2995006"/>
                <a:ext cx="89389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dirty="0" smtClean="0"/>
                  <a:t>200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pt-BR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6015" y="2995006"/>
                <a:ext cx="893899" cy="369332"/>
              </a:xfrm>
              <a:prstGeom prst="rect">
                <a:avLst/>
              </a:prstGeom>
              <a:blipFill rotWithShape="0">
                <a:blip r:embed="rId8"/>
                <a:stretch>
                  <a:fillRect l="-5442" t="-8197" b="-2459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scatterplot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25" r="2762" b="-1"/>
          <a:stretch/>
        </p:blipFill>
        <p:spPr bwMode="auto">
          <a:xfrm>
            <a:off x="7799777" y="2559660"/>
            <a:ext cx="4302223" cy="3102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802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Regressão </a:t>
            </a:r>
            <a:r>
              <a:rPr lang="pt-BR" dirty="0" smtClean="0"/>
              <a:t>Linear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28762"/>
                <a:ext cx="7980336" cy="5197502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pt-BR" dirty="0" smtClean="0"/>
                  <a:t>Um dos mais, se não o mais,conhecido algoritmo de aprendizado de máquina.</a:t>
                </a:r>
              </a:p>
              <a:p>
                <a:r>
                  <a:rPr lang="pt-BR" dirty="0"/>
                  <a:t>Vai nos dar vários </a:t>
                </a:r>
                <a:r>
                  <a:rPr lang="pt-BR" b="1" i="1" dirty="0"/>
                  <a:t>insights</a:t>
                </a:r>
                <a:r>
                  <a:rPr lang="pt-BR" i="1" dirty="0"/>
                  <a:t> </a:t>
                </a:r>
                <a:r>
                  <a:rPr lang="pt-BR" dirty="0"/>
                  <a:t>(i.e., intuições) importantes para o entendimento de outros algoritmos mais </a:t>
                </a:r>
                <a:r>
                  <a:rPr lang="pt-BR" dirty="0" smtClean="0"/>
                  <a:t>complexos, como, classificadores e redes neurais.</a:t>
                </a:r>
                <a:endParaRPr lang="pt-BR" dirty="0"/>
              </a:p>
              <a:p>
                <a:r>
                  <a:rPr lang="pt-BR" b="1" dirty="0" smtClean="0"/>
                  <a:t>Objetivo</a:t>
                </a:r>
                <a:r>
                  <a:rPr lang="pt-BR" dirty="0"/>
                  <a:t>: encontrar uma função,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pt-BR" dirty="0" smtClean="0"/>
                  <a:t>, que mapeie, de forma ótima, os atributos de </a:t>
                </a:r>
                <a:r>
                  <a:rPr lang="pt-BR" dirty="0"/>
                  <a:t>entrada </a:t>
                </a:r>
                <a14:m>
                  <m:oMath xmlns:m="http://schemas.openxmlformats.org/officeDocument/2006/math">
                    <m:r>
                      <a:rPr lang="pt-BR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pt-BR" dirty="0"/>
                  <a:t> em uma variável de saída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pt-BR" dirty="0" smtClean="0"/>
                  <a:t>, de tal forma que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h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dirty="0" smtClean="0"/>
                  <a:t> seja uma boa aproximação da </a:t>
                </a:r>
                <a:r>
                  <a:rPr lang="pt-BR" b="1" i="1" dirty="0"/>
                  <a:t>função </a:t>
                </a:r>
                <a:r>
                  <a:rPr lang="pt-BR" b="1" i="1" dirty="0" smtClean="0"/>
                  <a:t>verdadeira</a:t>
                </a:r>
                <a:r>
                  <a:rPr lang="pt-BR" dirty="0" smtClean="0"/>
                  <a:t>, </a:t>
                </a:r>
                <a:r>
                  <a:rPr lang="pt-BR" dirty="0"/>
                  <a:t>mas desconhecida, </a:t>
                </a:r>
                <a:r>
                  <a:rPr lang="pt-BR" dirty="0" smtClean="0"/>
                  <a:t>chamada de </a:t>
                </a:r>
                <a:r>
                  <a:rPr lang="pt-BR" b="1" i="1" dirty="0"/>
                  <a:t>função </a:t>
                </a:r>
                <a:r>
                  <a:rPr lang="pt-BR" b="1" i="1" dirty="0" smtClean="0"/>
                  <a:t>objetivo</a:t>
                </a:r>
                <a:r>
                  <a:rPr lang="pt-BR" dirty="0" smtClean="0"/>
                  <a:t>,</a:t>
                </a:r>
                <a:r>
                  <a:rPr lang="pt-BR" dirty="0" smtClean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pt-BR" dirty="0" smtClean="0"/>
                  <a:t>.</a:t>
                </a:r>
              </a:p>
              <a:p>
                <a:r>
                  <a:rPr lang="pt-BR" dirty="0"/>
                  <a:t>Regressão também é conhecida como </a:t>
                </a:r>
                <a:r>
                  <a:rPr lang="pt-BR" b="1" i="1" dirty="0"/>
                  <a:t>aproximação de funções</a:t>
                </a:r>
                <a:r>
                  <a:rPr lang="pt-BR" dirty="0" smtClean="0"/>
                  <a:t>.</a:t>
                </a:r>
              </a:p>
              <a:p>
                <a:r>
                  <a:rPr lang="pt-BR" dirty="0"/>
                  <a:t>Como faríamos para encontrar uma função,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pt-BR" dirty="0"/>
                  <a:t>, que </a:t>
                </a:r>
                <a:r>
                  <a:rPr lang="pt-BR" b="1" i="1" dirty="0"/>
                  <a:t>aproxime</a:t>
                </a:r>
                <a:r>
                  <a:rPr lang="pt-BR" dirty="0"/>
                  <a:t>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pt-BR" dirty="0"/>
                  <a:t> de forma ótima</a:t>
                </a:r>
                <a:r>
                  <a:rPr lang="pt-BR" dirty="0" smtClean="0"/>
                  <a:t>?</a:t>
                </a:r>
              </a:p>
              <a:p>
                <a:endParaRPr lang="pt-BR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28762"/>
                <a:ext cx="7980336" cy="5197502"/>
              </a:xfrm>
              <a:blipFill rotWithShape="0">
                <a:blip r:embed="rId3"/>
                <a:stretch>
                  <a:fillRect l="-1222" t="-2347" r="-1299" b="-11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t="2610"/>
          <a:stretch/>
        </p:blipFill>
        <p:spPr>
          <a:xfrm>
            <a:off x="8818536" y="2459288"/>
            <a:ext cx="3249478" cy="260090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8818537" y="5060196"/>
                <a:ext cx="3249478" cy="110799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pt-BR" sz="2200" dirty="0" smtClean="0"/>
                  <a:t>Temos </a:t>
                </a:r>
                <a14:m>
                  <m:oMath xmlns:m="http://schemas.openxmlformats.org/officeDocument/2006/math">
                    <m:r>
                      <a:rPr lang="pt-BR" sz="2200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pt-BR" sz="2200" dirty="0" smtClean="0"/>
                  <a:t> (atributos) e </a:t>
                </a:r>
                <a14:m>
                  <m:oMath xmlns:m="http://schemas.openxmlformats.org/officeDocument/2006/math">
                    <m:r>
                      <a:rPr lang="pt-BR" sz="2200" b="1" i="1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pt-BR" sz="2200" dirty="0" smtClean="0"/>
                  <a:t> (rótulos) e queremos encontrar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pt-BR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pt-BR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pt-BR" sz="22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pt-BR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sz="2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sz="2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pt-BR" sz="2200" dirty="0" smtClean="0"/>
                  <a:t>.</a:t>
                </a:r>
                <a:endParaRPr lang="pt-BR" sz="22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8537" y="5060196"/>
                <a:ext cx="3249478" cy="1107996"/>
              </a:xfrm>
              <a:prstGeom prst="rect">
                <a:avLst/>
              </a:prstGeom>
              <a:blipFill rotWithShape="0">
                <a:blip r:embed="rId5"/>
                <a:stretch>
                  <a:fillRect t="-3846" b="-1044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71720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C5DC745-C86C-4971-B0AF-00EE88E91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12746"/>
          </a:xfrm>
        </p:spPr>
        <p:txBody>
          <a:bodyPr/>
          <a:lstStyle/>
          <a:p>
            <a:r>
              <a:rPr lang="pt-BR" dirty="0"/>
              <a:t>Regressão </a:t>
            </a:r>
            <a:r>
              <a:rPr lang="pt-BR" dirty="0" smtClean="0"/>
              <a:t>Linear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id="{AF130550-3E6D-44FC-BB82-8D976637492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1" y="1552353"/>
                <a:ext cx="8352294" cy="5305647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pt-BR" b="1" dirty="0" smtClean="0"/>
                  <a:t>Qual forma deve ter a função </a:t>
                </a:r>
                <a14:m>
                  <m:oMath xmlns:m="http://schemas.openxmlformats.org/officeDocument/2006/math">
                    <m:r>
                      <a:rPr lang="pt-BR" b="0" i="1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pt-BR" dirty="0" smtClean="0"/>
                  <a:t>? Os modelos mais simples são: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pt-BR" dirty="0" smtClean="0"/>
                  <a:t>Com apenas um atributo,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dirty="0" smtClean="0"/>
                  <a:t>,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pt-BR" dirty="0" smtClean="0"/>
                  <a:t> é uma reta,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pt-BR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pt-BR" dirty="0"/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dirty="0" smtClean="0"/>
                  <a:t>.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pt-BR" dirty="0" smtClean="0"/>
                  <a:t>Com dois atributos,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dirty="0" smtClean="0"/>
                  <a:t> 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pt-BR" dirty="0" smtClean="0"/>
                  <a:t>,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pt-BR" dirty="0"/>
                  <a:t> é uma </a:t>
                </a:r>
                <a:r>
                  <a:rPr lang="pt-BR" dirty="0" smtClean="0"/>
                  <a:t>superfície 2D (ou seja, um plano),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pt-BR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pt-BR" dirty="0"/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dirty="0" smtClean="0"/>
                  <a:t>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pt-B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pt-BR" dirty="0" smtClean="0"/>
                  <a:t>.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pt-BR" dirty="0" smtClean="0"/>
                  <a:t>E assim por diante.</a:t>
                </a:r>
              </a:p>
              <a:p>
                <a:r>
                  <a:rPr lang="pt-BR" b="1" dirty="0" smtClean="0"/>
                  <a:t>Modelo geral</a:t>
                </a:r>
                <a:r>
                  <a:rPr lang="pt-BR" dirty="0" smtClean="0"/>
                  <a:t>: Equação de um Hiperplano</a:t>
                </a:r>
                <a:endParaRPr lang="pt-BR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pt-BR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pt-BR" dirty="0"/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b>
                    </m:sSub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b>
                    </m:sSub>
                    <m:r>
                      <a:rPr lang="pt-BR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pt-BR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∑"/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pt-BR" dirty="0" smtClean="0"/>
                  <a:t>.</a:t>
                </a:r>
              </a:p>
              <a:p>
                <a:r>
                  <a:rPr lang="pt-BR" dirty="0" smtClean="0"/>
                  <a:t>Existem outros modelos, os quais veremos mais adiante.</a:t>
                </a:r>
              </a:p>
              <a:p>
                <a:r>
                  <a:rPr lang="pt-BR" dirty="0" smtClean="0"/>
                  <a:t>Na literatura, a função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pt-BR" dirty="0"/>
                  <a:t>, é chamada de </a:t>
                </a:r>
                <a:r>
                  <a:rPr lang="pt-BR" b="1" i="1" dirty="0"/>
                  <a:t>função</a:t>
                </a:r>
                <a:r>
                  <a:rPr lang="pt-BR" dirty="0"/>
                  <a:t> </a:t>
                </a:r>
                <a:r>
                  <a:rPr lang="pt-BR" b="1" i="1" dirty="0" smtClean="0"/>
                  <a:t>hipótese</a:t>
                </a:r>
                <a:r>
                  <a:rPr lang="pt-BR" dirty="0" smtClean="0"/>
                  <a:t>, </a:t>
                </a:r>
                <a:r>
                  <a:rPr lang="pt-BR" dirty="0"/>
                  <a:t>pois é uma das possíveis soluções encontradas no </a:t>
                </a:r>
                <a:r>
                  <a:rPr lang="pt-BR" b="1" i="1" dirty="0"/>
                  <a:t>espaço de hipóteses</a:t>
                </a:r>
                <a:r>
                  <a:rPr lang="pt-BR" dirty="0"/>
                  <a:t>,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𝑯</m:t>
                    </m:r>
                  </m:oMath>
                </a14:m>
                <a:r>
                  <a:rPr lang="pt-BR" dirty="0" smtClean="0">
                    <a:latin typeface="Cambria Math" panose="02040503050406030204" pitchFamily="18" charset="0"/>
                  </a:rPr>
                  <a:t>.</a:t>
                </a:r>
              </a:p>
              <a:p>
                <a:r>
                  <a:rPr lang="pt-BR" b="1" dirty="0" smtClean="0"/>
                  <a:t>Espaço </a:t>
                </a:r>
                <a:r>
                  <a:rPr lang="pt-BR" b="1" dirty="0"/>
                  <a:t>de hipóteses</a:t>
                </a:r>
                <a:r>
                  <a:rPr lang="pt-BR" dirty="0"/>
                  <a:t>: </a:t>
                </a:r>
                <a:r>
                  <a:rPr lang="pt-BR" dirty="0" smtClean="0"/>
                  <a:t>é conjunto </a:t>
                </a:r>
                <a:r>
                  <a:rPr lang="pt-BR" dirty="0"/>
                  <a:t>de todas as possíveis </a:t>
                </a:r>
                <a:r>
                  <a:rPr lang="pt-BR" b="1" i="1" dirty="0"/>
                  <a:t>funções hipótese</a:t>
                </a:r>
                <a:r>
                  <a:rPr lang="pt-BR" dirty="0"/>
                  <a:t>. 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pt-BR" dirty="0"/>
                  <a:t>Hiperplano formado por todos possíveis valores dos parâmetros,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∀</m:t>
                    </m:r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pt-BR" dirty="0" smtClean="0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AF130550-3E6D-44FC-BB82-8D97663749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1" y="1552353"/>
                <a:ext cx="8352294" cy="5305647"/>
              </a:xfrm>
              <a:blipFill rotWithShape="0">
                <a:blip r:embed="rId3"/>
                <a:stretch>
                  <a:fillRect l="-1168" t="-2989" r="-657" b="-23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88" t="17073" r="13012" b="8775"/>
          <a:stretch/>
        </p:blipFill>
        <p:spPr>
          <a:xfrm>
            <a:off x="9190495" y="3586597"/>
            <a:ext cx="2876486" cy="255958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1" t="11423" r="9569" b="2419"/>
          <a:stretch/>
        </p:blipFill>
        <p:spPr>
          <a:xfrm>
            <a:off x="9190495" y="941615"/>
            <a:ext cx="2876486" cy="2133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198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C5DC745-C86C-4971-B0AF-00EE88E91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52231"/>
          </a:xfrm>
        </p:spPr>
        <p:txBody>
          <a:bodyPr/>
          <a:lstStyle/>
          <a:p>
            <a:r>
              <a:rPr lang="pt-BR" dirty="0"/>
              <a:t>Regressão </a:t>
            </a:r>
            <a:r>
              <a:rPr lang="pt-BR" dirty="0" smtClean="0"/>
              <a:t>Linear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id="{AF130550-3E6D-44FC-BB82-8D976637492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13305"/>
                <a:ext cx="11140440" cy="4858719"/>
              </a:xfrm>
            </p:spPr>
            <p:txBody>
              <a:bodyPr>
                <a:normAutofit/>
              </a:bodyPr>
              <a:lstStyle/>
              <a:p>
                <a:r>
                  <a:rPr lang="pt-BR" b="1" dirty="0" smtClean="0"/>
                  <a:t>Objetivo</a:t>
                </a:r>
                <a:r>
                  <a:rPr lang="pt-BR" dirty="0"/>
                  <a:t>: Encontrar os </a:t>
                </a:r>
                <a:r>
                  <a:rPr lang="pt-BR" b="1" i="1" dirty="0" smtClean="0"/>
                  <a:t>parâmetros</a:t>
                </a:r>
                <a:r>
                  <a:rPr lang="pt-BR" dirty="0"/>
                  <a:t>,</a:t>
                </a:r>
                <a:r>
                  <a:rPr lang="pt-BR" dirty="0" smtClean="0"/>
                  <a:t> também chamados de </a:t>
                </a:r>
                <a:r>
                  <a:rPr lang="pt-BR" b="1" i="1" dirty="0" smtClean="0"/>
                  <a:t>pesos,</a:t>
                </a:r>
                <a:r>
                  <a:rPr lang="pt-BR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pt-BR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dirty="0"/>
                  <a:t>, …,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pt-BR" dirty="0"/>
                  <a:t> de tal forma que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pt-BR" dirty="0"/>
                  <a:t> seja uma ótima aproximação de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pt-BR" dirty="0"/>
                  <a:t>.</a:t>
                </a:r>
              </a:p>
              <a:p>
                <a:r>
                  <a:rPr lang="pt-BR" b="1" dirty="0"/>
                  <a:t>Aprendizado supervisionado</a:t>
                </a:r>
                <a:r>
                  <a:rPr lang="pt-BR" dirty="0"/>
                  <a:t>: atributos/exemplos (i.e., </a:t>
                </a:r>
                <a14:m>
                  <m:oMath xmlns:m="http://schemas.openxmlformats.org/officeDocument/2006/math">
                    <m:r>
                      <a:rPr lang="pt-BR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pt-BR" dirty="0" smtClean="0"/>
                  <a:t>) mais rótulos/objetivos </a:t>
                </a:r>
                <a:r>
                  <a:rPr lang="pt-BR" dirty="0"/>
                  <a:t>(i.e.,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pt-BR" dirty="0" smtClean="0"/>
                  <a:t>).</a:t>
                </a:r>
              </a:p>
              <a:p>
                <a:r>
                  <a:rPr lang="pt-BR" dirty="0"/>
                  <a:t>A </a:t>
                </a:r>
                <a:r>
                  <a:rPr lang="pt-BR" b="1" i="1" dirty="0" smtClean="0"/>
                  <a:t>regressão</a:t>
                </a:r>
                <a:r>
                  <a:rPr lang="pt-BR" dirty="0" smtClean="0"/>
                  <a:t> é chamada de </a:t>
                </a:r>
                <a:r>
                  <a:rPr lang="pt-BR" b="1" i="1" dirty="0"/>
                  <a:t>linear</a:t>
                </a:r>
                <a:r>
                  <a:rPr lang="pt-BR" dirty="0"/>
                  <a:t> porque </a:t>
                </a:r>
                <a:r>
                  <a:rPr lang="pt-BR" dirty="0" smtClean="0"/>
                  <a:t>a variável </a:t>
                </a:r>
                <a:r>
                  <a:rPr lang="pt-BR" dirty="0"/>
                  <a:t>de </a:t>
                </a:r>
                <a:r>
                  <a:rPr lang="pt-BR" dirty="0" smtClean="0"/>
                  <a:t>saída,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pt-BR" dirty="0" smtClean="0"/>
                  <a:t>, é modelada como </a:t>
                </a:r>
                <a:r>
                  <a:rPr lang="pt-BR" dirty="0"/>
                  <a:t>uma </a:t>
                </a:r>
                <a:r>
                  <a:rPr lang="pt-BR" b="1" dirty="0"/>
                  <a:t>combinação linear </a:t>
                </a:r>
                <a:r>
                  <a:rPr lang="pt-BR" dirty="0" smtClean="0"/>
                  <a:t>dos atributos,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pt-BR" dirty="0" smtClean="0"/>
                  <a:t>.</a:t>
                </a:r>
              </a:p>
              <a:p>
                <a:pPr lvl="1"/>
                <a:r>
                  <a:rPr lang="pt-BR" b="1" dirty="0" smtClean="0"/>
                  <a:t>OBS</a:t>
                </a:r>
                <a:r>
                  <a:rPr lang="pt-BR" dirty="0"/>
                  <a:t>.: </a:t>
                </a:r>
                <a:r>
                  <a:rPr lang="pt-BR" b="1" i="1" dirty="0"/>
                  <a:t>Linear</a:t>
                </a:r>
                <a:r>
                  <a:rPr lang="pt-BR" dirty="0"/>
                  <a:t> significa </a:t>
                </a:r>
                <a:r>
                  <a:rPr lang="pt-BR" dirty="0" smtClean="0"/>
                  <a:t>“</a:t>
                </a:r>
                <a:r>
                  <a:rPr lang="pt-BR" i="1" dirty="0" smtClean="0"/>
                  <a:t>linear </a:t>
                </a:r>
                <a:r>
                  <a:rPr lang="pt-BR" i="1" dirty="0"/>
                  <a:t>com relação aos </a:t>
                </a:r>
                <a:r>
                  <a:rPr lang="pt-BR" i="1" dirty="0" smtClean="0"/>
                  <a:t>pesos</a:t>
                </a:r>
                <a:r>
                  <a:rPr lang="pt-BR" dirty="0" smtClean="0"/>
                  <a:t>“ </a:t>
                </a:r>
                <a:r>
                  <a:rPr lang="pt-BR" dirty="0"/>
                  <a:t>e não </a:t>
                </a:r>
                <a:r>
                  <a:rPr lang="pt-BR" dirty="0" smtClean="0"/>
                  <a:t>com relação aos atributos, </a:t>
                </a:r>
                <a:r>
                  <a:rPr lang="pt-BR" dirty="0"/>
                  <a:t>i.e.,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pt-BR" dirty="0" smtClean="0"/>
                  <a:t>. Desta forma, os </a:t>
                </a:r>
                <a:r>
                  <a:rPr lang="pt-BR" dirty="0"/>
                  <a:t>seguintes modelos também são lineares com relação aos </a:t>
                </a:r>
                <a:r>
                  <a:rPr lang="pt-BR" dirty="0" smtClean="0"/>
                  <a:t>pesos: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func>
                      <m:func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pt-BR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func>
                    <m:r>
                      <a:rPr lang="pt-BR" b="0" i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func>
                      <m:func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pt-BR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func>
                  </m:oMath>
                </a14:m>
                <a:endParaRPr lang="pt-BR" dirty="0" smtClean="0"/>
              </a:p>
              <a:p>
                <a:pPr lvl="2"/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pt-BR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p>
                      <m:sSup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p>
                    </m:sSup>
                  </m:oMath>
                </a14:m>
                <a:endParaRPr lang="pt-BR" dirty="0" smtClean="0"/>
              </a:p>
              <a:p>
                <a:pPr lvl="2"/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pt-BR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Sup>
                      <m:sSubSup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pt-BR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AF130550-3E6D-44FC-BB82-8D97663749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13305"/>
                <a:ext cx="11140440" cy="4858719"/>
              </a:xfrm>
              <a:blipFill rotWithShape="0">
                <a:blip r:embed="rId3"/>
                <a:stretch>
                  <a:fillRect l="-985" t="-200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85913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30275"/>
          </a:xfrm>
        </p:spPr>
        <p:txBody>
          <a:bodyPr/>
          <a:lstStyle/>
          <a:p>
            <a:r>
              <a:rPr lang="pt-BR" dirty="0"/>
              <a:t>Definição do Problema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493520"/>
                <a:ext cx="11241784" cy="5364479"/>
              </a:xfrm>
            </p:spPr>
            <p:txBody>
              <a:bodyPr>
                <a:normAutofit fontScale="77500" lnSpcReduction="20000"/>
              </a:bodyPr>
              <a:lstStyle/>
              <a:p>
                <a:pPr marL="0" indent="0">
                  <a:buNone/>
                </a:pPr>
                <a:r>
                  <a:rPr lang="pt-BR" dirty="0" smtClean="0"/>
                  <a:t>O problema de </a:t>
                </a:r>
                <a:r>
                  <a:rPr lang="pt-BR" b="1" i="1" dirty="0"/>
                  <a:t>regressão</a:t>
                </a:r>
                <a:r>
                  <a:rPr lang="pt-BR" dirty="0"/>
                  <a:t> pode ser enunciado da seguinte forma:</a:t>
                </a:r>
              </a:p>
              <a:p>
                <a:r>
                  <a:rPr lang="pt-BR" b="1" dirty="0"/>
                  <a:t>Dados disponíveis</a:t>
                </a:r>
                <a:r>
                  <a:rPr lang="pt-BR" dirty="0"/>
                  <a:t>: </a:t>
                </a:r>
              </a:p>
              <a:p>
                <a:pPr lvl="1">
                  <a:buFont typeface="Courier New" panose="02070309020205020404" pitchFamily="49" charset="0"/>
                  <a:buChar char="o"/>
                </a:pPr>
                <a:r>
                  <a:rPr lang="pt-BR" dirty="0"/>
                  <a:t>Conjunto de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pt-BR" dirty="0"/>
                  <a:t> observações (conjunto de pares de treinamento) : {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pt-BR" i="1" dirty="0"/>
                  <a:t>(i),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pt-BR" i="1" dirty="0"/>
                  <a:t>(i)},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=0,…,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pt-BR" i="1" dirty="0"/>
                  <a:t>,</a:t>
                </a:r>
                <a:r>
                  <a:rPr lang="pt-BR" dirty="0"/>
                  <a:t> onde </a:t>
                </a:r>
              </a:p>
              <a:p>
                <a:pPr lvl="2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pt-BR" i="1" dirty="0"/>
                  <a:t>(i)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∈</m:t>
                    </m:r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  <m:r>
                          <m:rPr>
                            <m:nor/>
                          </m:rPr>
                          <a:rPr lang="pt-BR"/>
                          <m:t> 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p>
                    </m:sSup>
                  </m:oMath>
                </a14:m>
                <a:r>
                  <a:rPr lang="pt-BR" dirty="0"/>
                  <a:t>: </a:t>
                </a:r>
                <a:r>
                  <a:rPr lang="pt-BR" i="1" dirty="0"/>
                  <a:t>i</a:t>
                </a:r>
                <a:r>
                  <a:rPr lang="pt-BR" dirty="0"/>
                  <a:t>-</a:t>
                </a:r>
                <a:r>
                  <a:rPr lang="pt-BR" dirty="0" err="1"/>
                  <a:t>ésimo</a:t>
                </a:r>
                <a:r>
                  <a:rPr lang="pt-BR" dirty="0"/>
                  <a:t> vetor de entrada com dimensão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pt-BR" dirty="0"/>
                  <a:t>, ou sejam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pt-BR" dirty="0"/>
                  <a:t> atributos (ou features).</a:t>
                </a:r>
              </a:p>
              <a:p>
                <a:pPr lvl="2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pt-BR" i="1" dirty="0"/>
                  <a:t>(i)</a:t>
                </a:r>
                <a:r>
                  <a:rPr lang="pt-BR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pt-BR" dirty="0"/>
                  <a:t>    : </a:t>
                </a:r>
                <a:r>
                  <a:rPr lang="pt-BR" i="1" dirty="0"/>
                  <a:t>i</a:t>
                </a:r>
                <a:r>
                  <a:rPr lang="pt-BR" dirty="0"/>
                  <a:t>-</a:t>
                </a:r>
                <a:r>
                  <a:rPr lang="pt-BR" dirty="0" err="1"/>
                  <a:t>ésimo</a:t>
                </a:r>
                <a:r>
                  <a:rPr lang="pt-BR" dirty="0"/>
                  <a:t> valor esperado de saída referente ao vetor de entrada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pt-BR" i="1" dirty="0"/>
                  <a:t>(i).</a:t>
                </a:r>
              </a:p>
              <a:p>
                <a:r>
                  <a:rPr lang="pt-BR" b="1" dirty="0"/>
                  <a:t>Modelo</a:t>
                </a:r>
                <a:r>
                  <a:rPr lang="pt-BR" dirty="0"/>
                  <a:t>:</a:t>
                </a:r>
                <a:endParaRPr lang="pt-BR" dirty="0">
                  <a:ea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pt-BR" b="1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pt-BR" dirty="0"/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)</m:t>
                    </m:r>
                    <m:r>
                      <a:rPr lang="pt-BR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b>
                    </m:sSub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b>
                    </m:sSub>
                    <m:r>
                      <a:rPr lang="pt-B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dirty="0"/>
                  <a:t>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m:rPr>
                        <m:sty m:val="p"/>
                      </m:rPr>
                      <a:rPr lang="pt-BR" i="1">
                        <a:latin typeface="Cambria Math" panose="02040503050406030204" pitchFamily="18" charset="0"/>
                      </a:rPr>
                      <m:t>Φ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dirty="0"/>
                  <a:t>,</a:t>
                </a:r>
              </a:p>
              <a:p>
                <a:pPr marL="0" indent="0">
                  <a:buNone/>
                </a:pPr>
                <a:r>
                  <a:rPr lang="pt-BR" dirty="0"/>
                  <a:t>    onde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𝒂</m:t>
                    </m:r>
                    <m:r>
                      <a:rPr lang="pt-BR" b="1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pt-BR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[</m:t>
                        </m:r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…,</m:t>
                        </m:r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pt-BR" b="1" i="1">
                            <a:latin typeface="Cambria Math" panose="02040503050406030204" pitchFamily="18" charset="0"/>
                          </a:rPr>
                          <m:t>]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pt-BR" dirty="0"/>
                  <a:t> 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pt-BR" i="1">
                        <a:latin typeface="Cambria Math" panose="02040503050406030204" pitchFamily="18" charset="0"/>
                      </a:rPr>
                      <m:t>Φ</m:t>
                    </m:r>
                    <m:r>
                      <a:rPr lang="pt-BR" b="1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pt-BR" b="1" i="1">
                        <a:latin typeface="Cambria Math" panose="02040503050406030204" pitchFamily="18" charset="0"/>
                      </a:rPr>
                      <m:t>)=</m:t>
                    </m:r>
                    <m:sSup>
                      <m:sSupPr>
                        <m:ctrlPr>
                          <a:rPr lang="pt-BR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pt-BR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pt-BR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pt-BR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pt-BR" b="1" i="1">
                            <a:latin typeface="Cambria Math" panose="02040503050406030204" pitchFamily="18" charset="0"/>
                          </a:rPr>
                          <m:t>]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pt-BR" dirty="0"/>
                  <a:t>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pt-BR" dirty="0"/>
                  <a:t> é o vetor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𝐾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+1 ×1)</m:t>
                    </m:r>
                  </m:oMath>
                </a14:m>
                <a:r>
                  <a:rPr lang="pt-BR" dirty="0"/>
                  <a:t> contendo os parâmetros/pesos que definem a </a:t>
                </a:r>
                <a:r>
                  <a:rPr lang="pt-BR" b="1" i="1" dirty="0"/>
                  <a:t>função hipótese</a:t>
                </a:r>
                <a:r>
                  <a:rPr lang="pt-BR" dirty="0"/>
                  <a:t>, ou seja, o mapeamento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h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:</m:t>
                    </m:r>
                    <m:r>
                      <a:rPr lang="pt-BR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pt-BR" b="1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pt-BR" b="1" i="1">
                        <a:latin typeface="Cambria Math" panose="02040503050406030204" pitchFamily="18" charset="0"/>
                      </a:rPr>
                      <m:t>)</m:t>
                    </m:r>
                    <m:r>
                      <a:rPr lang="pt-BR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pt-BR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pt-BR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</m:d>
                  </m:oMath>
                </a14:m>
                <a:r>
                  <a:rPr lang="pt-BR" dirty="0"/>
                  <a:t> 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pt-BR">
                        <a:latin typeface="Cambria Math" panose="02040503050406030204" pitchFamily="18" charset="0"/>
                      </a:rPr>
                      <m:t>Φ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dirty="0"/>
                  <a:t> é um vetor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𝐾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+1×1)</m:t>
                    </m:r>
                  </m:oMath>
                </a14:m>
                <a:r>
                  <a:rPr lang="pt-BR" dirty="0"/>
                  <a:t> contendo os </a:t>
                </a:r>
                <a:r>
                  <a:rPr lang="pt-BR" i="1" dirty="0"/>
                  <a:t>i</a:t>
                </a:r>
                <a:r>
                  <a:rPr lang="pt-BR" dirty="0"/>
                  <a:t>-ésimos valores dos atributos</a:t>
                </a:r>
                <a:r>
                  <a:rPr lang="pt-BR" dirty="0" smtClean="0"/>
                  <a:t>.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pt-BR" dirty="0"/>
                  <a:t> é o </a:t>
                </a:r>
                <a:r>
                  <a:rPr lang="pt-BR" b="1" i="1" dirty="0"/>
                  <a:t>coeficiente linear</a:t>
                </a:r>
                <a:r>
                  <a:rPr lang="pt-BR" dirty="0"/>
                  <a:t>, ou seja, é o valor de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pt-BR" dirty="0"/>
                  <a:t> para o ponto em que </a:t>
                </a:r>
                <a:r>
                  <a:rPr lang="pt-BR" dirty="0" smtClean="0"/>
                  <a:t>o hiperplano intercepta </a:t>
                </a:r>
                <a:r>
                  <a:rPr lang="pt-BR" dirty="0"/>
                  <a:t>o eixo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pt-BR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pt-BR" dirty="0" smtClean="0"/>
                  <a:t> é conhecido também como </a:t>
                </a:r>
                <a:r>
                  <a:rPr lang="pt-BR" b="1" i="1" dirty="0" smtClean="0"/>
                  <a:t>intercept</a:t>
                </a:r>
                <a:r>
                  <a:rPr lang="pt-BR" dirty="0" smtClean="0"/>
                  <a:t>.</a:t>
                </a:r>
              </a:p>
              <a:p>
                <a:pPr lvl="1"/>
                <a:r>
                  <a:rPr lang="pt-BR" dirty="0" smtClean="0"/>
                  <a:t>Como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pt-BR" dirty="0" smtClean="0"/>
                  <a:t> não tem um atributo relacionado, para facilitar o modelamento matemático, supomos um atributo constante sempre unitário,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pt-BR" dirty="0" smtClean="0"/>
                  <a:t>.</a:t>
                </a:r>
                <a:endParaRPr lang="pt-BR" dirty="0"/>
              </a:p>
              <a:p>
                <a:r>
                  <a:rPr lang="pt-BR" b="1" dirty="0"/>
                  <a:t>Objetivo do modelo</a:t>
                </a:r>
                <a:r>
                  <a:rPr lang="pt-BR" dirty="0"/>
                  <a:t>: encontrar o vetor de pesos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𝒂</m:t>
                    </m:r>
                    <m:r>
                      <a:rPr lang="pt-BR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pt-BR" dirty="0"/>
                  <a:t>que minimize o </a:t>
                </a:r>
                <a:r>
                  <a:rPr lang="pt-BR" b="1" i="1" dirty="0"/>
                  <a:t>erro</a:t>
                </a:r>
                <a:r>
                  <a:rPr lang="pt-BR" dirty="0"/>
                  <a:t>, dado por uma </a:t>
                </a:r>
                <a:r>
                  <a:rPr lang="pt-BR" b="1" i="1" dirty="0"/>
                  <a:t>função de erro</a:t>
                </a:r>
                <a:r>
                  <a:rPr lang="pt-BR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</m:d>
                  </m:oMath>
                </a14:m>
                <a:r>
                  <a:rPr lang="pt-BR" dirty="0"/>
                  <a:t>, entre a aproximação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</m:oMath>
                </a14:m>
                <a:r>
                  <a:rPr lang="pt-BR" dirty="0"/>
                  <a:t> e o valor desejado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</m:oMath>
                </a14:m>
                <a:r>
                  <a:rPr lang="pt-BR" dirty="0"/>
                  <a:t> para todo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pt-BR" dirty="0"/>
                  <a:t>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pt-BR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pt-BR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b="1" i="1">
                              <a:latin typeface="Cambria Math" panose="02040503050406030204" pitchFamily="18" charset="0"/>
                            </a:rPr>
                            <m:t>𝒂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pt-BR" dirty="0"/>
              </a:p>
              <a:p>
                <a:pPr marL="0" indent="0">
                  <a:buNone/>
                </a:pPr>
                <a:r>
                  <a:rPr lang="pt-BR" dirty="0"/>
                  <a:t>Ou seja, </a:t>
                </a:r>
                <a:r>
                  <a:rPr lang="pt-BR" b="1" dirty="0">
                    <a:solidFill>
                      <a:srgbClr val="FF0000"/>
                    </a:solidFill>
                  </a:rPr>
                  <a:t>o treinamento do modelo envolve a minimização de uma </a:t>
                </a:r>
                <a:r>
                  <a:rPr lang="pt-BR" b="1" i="1" dirty="0">
                    <a:solidFill>
                      <a:srgbClr val="FF0000"/>
                    </a:solidFill>
                  </a:rPr>
                  <a:t>função de erro</a:t>
                </a:r>
                <a:r>
                  <a:rPr lang="pt-BR" b="1" dirty="0" smtClean="0">
                    <a:solidFill>
                      <a:srgbClr val="FF0000"/>
                    </a:solidFill>
                  </a:rPr>
                  <a:t>.</a:t>
                </a:r>
                <a:endParaRPr lang="pt-BR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493520"/>
                <a:ext cx="11241784" cy="5364479"/>
              </a:xfrm>
              <a:blipFill rotWithShape="0">
                <a:blip r:embed="rId3"/>
                <a:stretch>
                  <a:fillRect l="-650" t="-2386" r="-542" b="-90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81160" y="0"/>
            <a:ext cx="2798823" cy="2153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6205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05736"/>
          </a:xfrm>
        </p:spPr>
        <p:txBody>
          <a:bodyPr/>
          <a:lstStyle/>
          <a:p>
            <a:r>
              <a:rPr lang="pt-BR" dirty="0"/>
              <a:t>Função de Erro</a:t>
            </a:r>
            <a:endParaRPr lang="nl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1146536" cy="4922017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pt-BR" b="1" dirty="0" smtClean="0"/>
                  <a:t>Função de erro</a:t>
                </a:r>
                <a:r>
                  <a:rPr lang="pt-BR" dirty="0"/>
                  <a:t>: existem várias possibilidades para se definir a </a:t>
                </a:r>
                <a:r>
                  <a:rPr lang="pt-BR" b="1" dirty="0"/>
                  <a:t>função de erro </a:t>
                </a:r>
                <a:r>
                  <a:rPr lang="pt-BR" dirty="0"/>
                  <a:t>a ser minimizada, porém, geralmente, utiliza-se a medida do </a:t>
                </a:r>
                <a:r>
                  <a:rPr lang="pt-BR" b="1" dirty="0"/>
                  <a:t>erro quadrático médio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p>
                            <m:s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m:rPr>
                                      <m:nor/>
                                    </m:rPr>
                                    <a:rPr lang="pt-BR" i="1" dirty="0"/>
                                    <m:t>(</m:t>
                                  </m:r>
                                  <m:r>
                                    <m:rPr>
                                      <m:nor/>
                                    </m:rPr>
                                    <a:rPr lang="pt-BR" i="1" dirty="0"/>
                                    <m:t>i</m:t>
                                  </m:r>
                                  <m:r>
                                    <m:rPr>
                                      <m:nor/>
                                    </m:rPr>
                                    <a:rPr lang="pt-BR" i="1" dirty="0"/>
                                    <m:t>)</m:t>
                                  </m:r>
                                  <m:r>
                                    <a:rPr lang="pt-BR" i="1" dirty="0">
                                      <a:latin typeface="Cambria Math" panose="02040503050406030204" pitchFamily="18" charset="0"/>
                                    </a:rPr>
                                    <m:t> 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pt-BR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pt-BR" b="0" i="1" dirty="0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  <m:sup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p>
                            <m:sSupPr>
                              <m:ctrlPr>
                                <a:rPr lang="pt-BR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m:rPr>
                                      <m:nor/>
                                    </m:rPr>
                                    <a:rPr lang="pt-BR" i="1" dirty="0"/>
                                    <m:t>(</m:t>
                                  </m:r>
                                  <m:r>
                                    <m:rPr>
                                      <m:nor/>
                                    </m:rPr>
                                    <a:rPr lang="pt-BR" i="1" dirty="0"/>
                                    <m:t>i</m:t>
                                  </m:r>
                                  <m:r>
                                    <m:rPr>
                                      <m:nor/>
                                    </m:rPr>
                                    <a:rPr lang="pt-BR" i="1" dirty="0"/>
                                    <m:t>)</m:t>
                                  </m:r>
                                  <m:r>
                                    <a:rPr lang="pt-BR" i="1" dirty="0">
                                      <a:latin typeface="Cambria Math" panose="02040503050406030204" pitchFamily="18" charset="0"/>
                                    </a:rPr>
                                    <m:t> −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d>
                                    <m:dPr>
                                      <m:ctrlPr>
                                        <a:rPr lang="pt-BR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pt-BR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  <m:r>
                                        <a:rPr lang="pt-BR" b="1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pt-BR" b="1" i="1" smtClean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  <m:r>
                                        <a:rPr lang="pt-BR" b="1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pt-BR" b="1" i="1">
                                          <a:latin typeface="Cambria Math" panose="02040503050406030204" pitchFamily="18" charset="0"/>
                                        </a:rPr>
                                        <m:t>𝒂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pt-BR" b="0" i="0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pt-BR" dirty="0" smtClean="0"/>
              </a:p>
              <a:p>
                <a:pPr marL="0" indent="0">
                  <a:buNone/>
                </a:pPr>
                <a:r>
                  <a:rPr lang="pt-BR" dirty="0" smtClean="0"/>
                  <a:t>que nada mais é do que a média do somatório dos erros ao quadrado.</a:t>
                </a:r>
                <a:r>
                  <a:rPr lang="pt-BR" dirty="0"/>
                  <a:t> </a:t>
                </a:r>
                <a:endParaRPr lang="pt-BR" dirty="0" smtClean="0"/>
              </a:p>
              <a:p>
                <a:r>
                  <a:rPr lang="pt-BR" dirty="0" smtClean="0"/>
                  <a:t>Nós veremos mais adiante a razão pela qual o </a:t>
                </a:r>
                <a:r>
                  <a:rPr lang="pt-BR" b="1" i="1" dirty="0" smtClean="0"/>
                  <a:t>erro quadrático</a:t>
                </a:r>
                <a:r>
                  <a:rPr lang="pt-BR" b="1" i="1" dirty="0"/>
                  <a:t> médio</a:t>
                </a:r>
                <a:r>
                  <a:rPr lang="pt-BR" b="1" i="1" dirty="0" smtClean="0"/>
                  <a:t> </a:t>
                </a:r>
                <a:r>
                  <a:rPr lang="pt-BR" dirty="0" smtClean="0"/>
                  <a:t>é utilizado. </a:t>
                </a:r>
              </a:p>
              <a:p>
                <a:r>
                  <a:rPr lang="pt-BR" dirty="0" smtClean="0"/>
                  <a:t>A </a:t>
                </a:r>
                <a:r>
                  <a:rPr lang="pt-BR" b="1" i="1" dirty="0" smtClean="0"/>
                  <a:t>função de </a:t>
                </a:r>
                <a:r>
                  <a:rPr lang="pt-BR" b="1" i="1" dirty="0"/>
                  <a:t>erro</a:t>
                </a:r>
                <a:r>
                  <a:rPr lang="pt-BR" dirty="0"/>
                  <a:t> pode ser reescrita em forma matricial como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</m:d>
                      <m:r>
                        <a:rPr lang="pt-BR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sSup>
                        <m:sSup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pt-BR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1" i="1" smtClean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r>
                                <a:rPr lang="el-GR" b="1" i="1">
                                  <a:latin typeface="Cambria Math" panose="02040503050406030204" pitchFamily="18" charset="0"/>
                                </a:rPr>
                                <m:t>𝜱</m:t>
                              </m:r>
                              <m:r>
                                <a:rPr lang="pt-BR" b="1" i="1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</m:d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pt-BR" dirty="0"/>
              </a:p>
              <a:p>
                <a:pPr marL="0" indent="0">
                  <a:buNone/>
                </a:pPr>
                <a:r>
                  <a:rPr lang="pt-BR" dirty="0"/>
                  <a:t>onde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𝒚</m:t>
                    </m:r>
                    <m:r>
                      <a:rPr lang="pt-BR" b="1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pt-BR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(0)</m:t>
                        </m:r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…,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−1)</m:t>
                        </m:r>
                        <m:r>
                          <a:rPr lang="pt-BR" b="1" i="1">
                            <a:latin typeface="Cambria Math" panose="02040503050406030204" pitchFamily="18" charset="0"/>
                          </a:rPr>
                          <m:t>]</m:t>
                        </m:r>
                      </m:e>
                      <m:sup>
                        <m:r>
                          <a:rPr lang="pt-BR" b="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pt-BR" dirty="0"/>
                  <a:t>é um vetor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pt-B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1)</m:t>
                    </m:r>
                  </m:oMath>
                </a14:m>
                <a:r>
                  <a:rPr lang="pt-BR" dirty="0"/>
                  <a:t> , </a:t>
                </a:r>
                <a14:m>
                  <m:oMath xmlns:m="http://schemas.openxmlformats.org/officeDocument/2006/math">
                    <m:r>
                      <a:rPr lang="el-GR" b="1" i="1">
                        <a:latin typeface="Cambria Math" panose="02040503050406030204" pitchFamily="18" charset="0"/>
                      </a:rPr>
                      <m:t>𝜱</m:t>
                    </m:r>
                    <m:r>
                      <a:rPr lang="pt-BR" b="1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pt-BR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</a:rPr>
                          <m:t>Φ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…,</m:t>
                        </m:r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</a:rPr>
                          <m:t>Φ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−1)</m:t>
                        </m:r>
                        <m:r>
                          <a:rPr lang="pt-BR" b="1" i="1">
                            <a:latin typeface="Cambria Math" panose="02040503050406030204" pitchFamily="18" charset="0"/>
                          </a:rPr>
                          <m:t>]</m:t>
                        </m:r>
                      </m:e>
                      <m:sup>
                        <m:r>
                          <a:rPr lang="pt-BR" b="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pt-BR" dirty="0"/>
                  <a:t> é uma matriz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𝐾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+1)</m:t>
                    </m:r>
                  </m:oMath>
                </a14:m>
                <a:r>
                  <a:rPr lang="pt-BR" dirty="0"/>
                  <a:t> e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pt-BR" dirty="0"/>
                  <a:t> é o número de </a:t>
                </a:r>
                <a:r>
                  <a:rPr lang="pt-BR" dirty="0" smtClean="0"/>
                  <a:t>amostras, exemplos </a:t>
                </a:r>
                <a:r>
                  <a:rPr lang="pt-BR" dirty="0"/>
                  <a:t>ou observações.</a:t>
                </a:r>
              </a:p>
              <a:p>
                <a:r>
                  <a:rPr lang="pt-BR" dirty="0"/>
                  <a:t>Então, para encontrar o vetor de parâmetros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𝒂</m:t>
                    </m:r>
                    <m:r>
                      <a:rPr lang="pt-BR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pt-BR" dirty="0"/>
                  <a:t>devemos minimizar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nl-BE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nl-BE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nl-BE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pt-BR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  <m:r>
                                <a:rPr lang="pt-BR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pt-BR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ℝ</m:t>
                              </m:r>
                              <m:r>
                                <a:rPr lang="pt-BR" b="1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lim>
                          </m:limLow>
                        </m:fName>
                        <m:e>
                          <m:sSup>
                            <m:s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b="1" i="1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 −</m:t>
                                  </m:r>
                                  <m:r>
                                    <a:rPr lang="el-GR" b="1" i="1">
                                      <a:latin typeface="Cambria Math" panose="02040503050406030204" pitchFamily="18" charset="0"/>
                                    </a:rPr>
                                    <m:t>𝜱</m:t>
                                  </m:r>
                                  <m:r>
                                    <a:rPr lang="pt-BR" b="1" i="1"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</m:e>
                              </m:d>
                            </m:e>
                            <m:sup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func>
                      <m:r>
                        <a:rPr lang="pt-BR" b="0" i="0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pt-BR" dirty="0"/>
              </a:p>
              <a:p>
                <a:endParaRPr lang="nl-BE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1146536" cy="4922017"/>
              </a:xfrm>
              <a:blipFill rotWithShape="0">
                <a:blip r:embed="rId3"/>
                <a:stretch>
                  <a:fillRect l="-875" t="-2847" r="-43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79098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Minimizando a Função de Erro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11179630" cy="5032376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pt-BR" b="1" dirty="0" smtClean="0"/>
                  <a:t>Como </a:t>
                </a:r>
                <a:r>
                  <a:rPr lang="pt-BR" b="1" dirty="0"/>
                  <a:t>encontramos o mínimo da função de erro em relação aos pesos?</a:t>
                </a:r>
              </a:p>
              <a:p>
                <a:r>
                  <a:rPr lang="pt-BR" dirty="0" smtClean="0"/>
                  <a:t>Da disciplina de cálculo, sabemos </a:t>
                </a:r>
                <a:r>
                  <a:rPr lang="pt-BR" dirty="0"/>
                  <a:t>que derivando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b="1" i="1">
                                <a:latin typeface="Cambria Math" panose="02040503050406030204" pitchFamily="18" charset="0"/>
                              </a:rPr>
                              <m:t>𝒚</m:t>
                            </m:r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 −</m:t>
                            </m:r>
                            <m:r>
                              <a:rPr lang="el-GR" b="1" i="1">
                                <a:latin typeface="Cambria Math" panose="02040503050406030204" pitchFamily="18" charset="0"/>
                              </a:rPr>
                              <m:t>𝜱</m:t>
                            </m:r>
                            <m:r>
                              <a:rPr lang="pt-BR" b="1" i="1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</m:d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pt-BR" dirty="0"/>
                  <a:t> com relação a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pt-BR" dirty="0"/>
                  <a:t> e igualando a 0 nós encontramos o ponto onde a inclinação da função de erro é </a:t>
                </a:r>
                <a:r>
                  <a:rPr lang="pt-BR" dirty="0" smtClean="0"/>
                  <a:t>nula: </a:t>
                </a:r>
                <a:endParaRPr lang="pt-BR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pt-B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pt-BR" b="1" i="1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 −</m:t>
                                </m:r>
                                <m:r>
                                  <a:rPr lang="el-GR" b="1" i="1">
                                    <a:latin typeface="Cambria Math" panose="02040503050406030204" pitchFamily="18" charset="0"/>
                                  </a:rPr>
                                  <m:t>𝜱</m:t>
                                </m:r>
                                <m:r>
                                  <a:rPr lang="pt-BR" b="1" i="1">
                                    <a:latin typeface="Cambria Math" panose="02040503050406030204" pitchFamily="18" charset="0"/>
                                  </a:rPr>
                                  <m:t>𝒂</m:t>
                                </m:r>
                              </m:e>
                            </m:d>
                          </m:e>
                          <m:sup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pt-BR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𝒂</m:t>
                        </m:r>
                      </m:den>
                    </m:f>
                    <m:r>
                      <a:rPr lang="pt-BR">
                        <a:latin typeface="Cambria Math" panose="02040503050406030204" pitchFamily="18" charset="0"/>
                      </a:rPr>
                      <m:t>=2</m:t>
                    </m:r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𝜱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pt-BR" b="1" i="1">
                        <a:latin typeface="Cambria Math" panose="02040503050406030204" pitchFamily="18" charset="0"/>
                      </a:rPr>
                      <m:t>𝜱</m:t>
                    </m:r>
                    <m:r>
                      <a:rPr lang="pt-BR">
                        <a:latin typeface="Cambria Math" panose="02040503050406030204" pitchFamily="18" charset="0"/>
                      </a:rPr>
                      <m:t>−2</m:t>
                    </m:r>
                    <m:sSup>
                      <m:sSupPr>
                        <m:ctrlPr>
                          <a:rPr lang="pt-BR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pt-BR" b="1" dirty="0"/>
                  <a:t>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𝜱</m:t>
                    </m:r>
                    <m:r>
                      <a:rPr lang="pt-BR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0</m:t>
                    </m:r>
                    <m:r>
                      <a:rPr lang="pt-BR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pt-BR" dirty="0" smtClean="0"/>
              </a:p>
              <a:p>
                <a:r>
                  <a:rPr lang="pt-BR" dirty="0"/>
                  <a:t>Portanto, voltando à equação da derivada primeira igual a 0, temos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𝜱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pt-BR" b="1" i="1">
                        <a:latin typeface="Cambria Math" panose="02040503050406030204" pitchFamily="18" charset="0"/>
                      </a:rPr>
                      <m:t>𝜱</m:t>
                    </m:r>
                    <m:r>
                      <a:rPr lang="pt-BR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pt-BR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pt-BR" b="1" dirty="0"/>
                  <a:t>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𝜱</m:t>
                    </m:r>
                  </m:oMath>
                </a14:m>
                <a:r>
                  <a:rPr lang="pt-BR" dirty="0"/>
                  <a:t>.</a:t>
                </a:r>
              </a:p>
              <a:p>
                <a:r>
                  <a:rPr lang="pt-BR" dirty="0"/>
                  <a:t>Após aplicarmos o transposto a ambos os lados e isolando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pt-BR" dirty="0"/>
                  <a:t> temos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𝒂</m:t>
                    </m:r>
                    <m:r>
                      <a:rPr lang="pt-BR" b="1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pt-BR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pt-BR" b="1" i="1">
                                    <a:latin typeface="Cambria Math" panose="02040503050406030204" pitchFamily="18" charset="0"/>
                                  </a:rPr>
                                  <m:t>𝜱</m:t>
                                </m:r>
                              </m:e>
                              <m:sup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pt-BR" b="1" i="1">
                                <a:latin typeface="Cambria Math" panose="02040503050406030204" pitchFamily="18" charset="0"/>
                              </a:rPr>
                              <m:t>𝜱</m:t>
                            </m:r>
                          </m:e>
                        </m:d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𝜱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pt-BR" b="1" i="1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pt-BR" dirty="0"/>
                  <a:t>.</a:t>
                </a:r>
              </a:p>
              <a:p>
                <a:r>
                  <a:rPr lang="pt-BR" dirty="0"/>
                  <a:t>Essa equação é conhecida como a </a:t>
                </a:r>
                <a:r>
                  <a:rPr lang="pt-BR" b="1" i="1" dirty="0"/>
                  <a:t>equação </a:t>
                </a:r>
                <a:r>
                  <a:rPr lang="pt-BR" b="1" i="1" dirty="0" smtClean="0"/>
                  <a:t>normal</a:t>
                </a:r>
                <a:r>
                  <a:rPr lang="pt-BR" dirty="0" smtClean="0"/>
                  <a:t> e nos dá a </a:t>
                </a:r>
                <a:r>
                  <a:rPr lang="pt-BR" b="1" i="1" dirty="0" smtClean="0"/>
                  <a:t>solução ótima </a:t>
                </a:r>
                <a:r>
                  <a:rPr lang="pt-BR" dirty="0" smtClean="0"/>
                  <a:t>em relação a minimização o erro quadrático médio para esse sistema de equações.</a:t>
                </a:r>
                <a:endParaRPr lang="pt-BR" dirty="0"/>
              </a:p>
              <a:p>
                <a:endParaRPr lang="pt-BR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11179630" cy="5032376"/>
              </a:xfrm>
              <a:blipFill rotWithShape="0">
                <a:blip r:embed="rId3"/>
                <a:stretch>
                  <a:fillRect l="-927" t="-2421" r="-169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19172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Minimizando a Função de Erro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pt-BR" b="1" dirty="0"/>
                  <a:t>Observações: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pt-BR" dirty="0"/>
                  <a:t>O método encontra uma </a:t>
                </a:r>
                <a:r>
                  <a:rPr lang="pt-BR" b="1" i="1" dirty="0"/>
                  <a:t>solução única</a:t>
                </a:r>
                <a:r>
                  <a:rPr lang="pt-BR" dirty="0"/>
                  <a:t> se e somente se a matriz quadrada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𝜱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pt-BR" b="1" i="1">
                        <a:latin typeface="Cambria Math" panose="02040503050406030204" pitchFamily="18" charset="0"/>
                      </a:rPr>
                      <m:t>𝜱</m:t>
                    </m:r>
                  </m:oMath>
                </a14:m>
                <a:r>
                  <a:rPr lang="pt-BR" dirty="0"/>
                  <a:t> for </a:t>
                </a:r>
                <a:r>
                  <a:rPr lang="pt-BR" b="1" i="1" dirty="0" smtClean="0"/>
                  <a:t>invertível</a:t>
                </a:r>
                <a:r>
                  <a:rPr lang="pt-BR" dirty="0" smtClean="0"/>
                  <a:t>.</a:t>
                </a:r>
                <a:endParaRPr lang="pt-BR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pt-BR" dirty="0"/>
                  <a:t>O método só funciona para sistemas </a:t>
                </a:r>
                <a:r>
                  <a:rPr lang="pt-BR" b="1" i="1" dirty="0"/>
                  <a:t>sobredeterminados</a:t>
                </a:r>
                <a:r>
                  <a:rPr lang="pt-BR" dirty="0"/>
                  <a:t>, ou seja, mais equações (i.e., pares de exemplos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pt-BR" dirty="0"/>
                  <a:t> e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pt-BR" dirty="0"/>
                  <a:t>) do que incógnitas (i.e., pesos),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≥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𝐾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pt-BR" dirty="0"/>
                  <a:t>. 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pt-BR" dirty="0"/>
                  <a:t>Para sistemas </a:t>
                </a:r>
                <a:r>
                  <a:rPr lang="pt-BR" b="1" i="1" dirty="0"/>
                  <a:t>subdeterminados</a:t>
                </a:r>
                <a:r>
                  <a:rPr lang="pt-BR" dirty="0"/>
                  <a:t>, ou seja, que têm menos equações do que incógnitas, a matriz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𝜱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pt-BR" b="1" i="1">
                        <a:latin typeface="Cambria Math" panose="02040503050406030204" pitchFamily="18" charset="0"/>
                      </a:rPr>
                      <m:t>𝜱</m:t>
                    </m:r>
                  </m:oMath>
                </a14:m>
                <a:r>
                  <a:rPr lang="pt-BR" dirty="0"/>
                  <a:t> </a:t>
                </a:r>
                <a:r>
                  <a:rPr lang="pt-BR" dirty="0" smtClean="0"/>
                  <a:t>é </a:t>
                </a:r>
                <a:r>
                  <a:rPr lang="pt-BR" b="1" i="1" dirty="0"/>
                  <a:t>singular</a:t>
                </a:r>
                <a:r>
                  <a:rPr lang="pt-BR" dirty="0"/>
                  <a:t>. Neste caso, não existe solução ou ela não é única</a:t>
                </a:r>
                <a:r>
                  <a:rPr lang="pt-BR" dirty="0" smtClean="0"/>
                  <a:t>.</a:t>
                </a:r>
                <a:endParaRPr lang="pt-BR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217" t="-2241" r="-58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892112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11637</TotalTime>
  <Words>1643</Words>
  <Application>Microsoft Office PowerPoint</Application>
  <PresentationFormat>Widescreen</PresentationFormat>
  <Paragraphs>259</Paragraphs>
  <Slides>17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Arial</vt:lpstr>
      <vt:lpstr>Calibri</vt:lpstr>
      <vt:lpstr>Calibri Light</vt:lpstr>
      <vt:lpstr>Cambria Math</vt:lpstr>
      <vt:lpstr>Courier New</vt:lpstr>
      <vt:lpstr>Wingdings</vt:lpstr>
      <vt:lpstr>Office Theme</vt:lpstr>
      <vt:lpstr>T319 - Introdução ao Aprendizado de Máquina: Regressão Linear (Parte I)</vt:lpstr>
      <vt:lpstr>Motivação</vt:lpstr>
      <vt:lpstr>Regressão Linear</vt:lpstr>
      <vt:lpstr>Regressão Linear</vt:lpstr>
      <vt:lpstr>Regressão Linear</vt:lpstr>
      <vt:lpstr>Definição do Problema</vt:lpstr>
      <vt:lpstr>Função de Erro</vt:lpstr>
      <vt:lpstr>Minimizando a Função de Erro</vt:lpstr>
      <vt:lpstr>Minimizando a Função de Erro</vt:lpstr>
      <vt:lpstr>Regressão Linear em Python</vt:lpstr>
      <vt:lpstr>Superfície de Erro</vt:lpstr>
      <vt:lpstr>Superfície de Erro: Exemplo #1</vt:lpstr>
      <vt:lpstr>Superfície de Erro: Exemplo #2</vt:lpstr>
      <vt:lpstr>Desvantagens da forma fechada (Eq. Normal)</vt:lpstr>
      <vt:lpstr>Tarefas</vt:lpstr>
      <vt:lpstr>PowerPoint Presentation</vt:lpstr>
      <vt:lpstr>PowerPoint Presentation</vt:lpstr>
    </vt:vector>
  </TitlesOfParts>
  <Company>UGent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Felipe Augusto Pereira de Figueiredo (UGent-imec)</dc:creator>
  <cp:lastModifiedBy>Felipe Augusto Pereira de Figueiredo</cp:lastModifiedBy>
  <cp:revision>1911</cp:revision>
  <dcterms:created xsi:type="dcterms:W3CDTF">2020-02-17T11:18:32Z</dcterms:created>
  <dcterms:modified xsi:type="dcterms:W3CDTF">2021-02-19T16:55:49Z</dcterms:modified>
</cp:coreProperties>
</file>